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1097" r:id="rId2"/>
    <p:sldId id="1096" r:id="rId3"/>
    <p:sldId id="1037" r:id="rId4"/>
    <p:sldId id="1180" r:id="rId5"/>
    <p:sldId id="1181" r:id="rId6"/>
    <p:sldId id="1182" r:id="rId7"/>
    <p:sldId id="1183" r:id="rId8"/>
    <p:sldId id="1184" r:id="rId9"/>
    <p:sldId id="1185" r:id="rId10"/>
    <p:sldId id="1197" r:id="rId11"/>
    <p:sldId id="1038" r:id="rId12"/>
    <p:sldId id="1177" r:id="rId13"/>
    <p:sldId id="1172" r:id="rId14"/>
    <p:sldId id="1175" r:id="rId15"/>
    <p:sldId id="1176" r:id="rId16"/>
    <p:sldId id="1178" r:id="rId17"/>
    <p:sldId id="1179" r:id="rId18"/>
    <p:sldId id="1039" r:id="rId19"/>
    <p:sldId id="1186" r:id="rId20"/>
    <p:sldId id="1187" r:id="rId21"/>
    <p:sldId id="1188" r:id="rId22"/>
    <p:sldId id="1189" r:id="rId23"/>
    <p:sldId id="1199" r:id="rId24"/>
    <p:sldId id="1202" r:id="rId25"/>
    <p:sldId id="1190" r:id="rId26"/>
    <p:sldId id="1191" r:id="rId27"/>
    <p:sldId id="1192" r:id="rId28"/>
    <p:sldId id="1193" r:id="rId29"/>
    <p:sldId id="1194" r:id="rId30"/>
    <p:sldId id="1195" r:id="rId31"/>
    <p:sldId id="1196" r:id="rId32"/>
    <p:sldId id="1203" r:id="rId33"/>
    <p:sldId id="1201" r:id="rId34"/>
    <p:sldId id="1152" r:id="rId35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BF"/>
    <a:srgbClr val="034EA2"/>
    <a:srgbClr val="0087CD"/>
    <a:srgbClr val="C68F06"/>
    <a:srgbClr val="DB2C03"/>
    <a:srgbClr val="EBAC07"/>
    <a:srgbClr val="008487"/>
    <a:srgbClr val="163C46"/>
    <a:srgbClr val="008F92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4" autoAdjust="0"/>
    <p:restoredTop sz="77402" autoAdjust="0"/>
  </p:normalViewPr>
  <p:slideViewPr>
    <p:cSldViewPr>
      <p:cViewPr varScale="1">
        <p:scale>
          <a:sx n="131" d="100"/>
          <a:sy n="131" d="100"/>
        </p:scale>
        <p:origin x="24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5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291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停止执行当前程序流，转而从</a:t>
            </a:r>
            <a:r>
              <a:rPr lang="en-US" altLang="zh-CN" dirty="0" err="1"/>
              <a:t>csr</a:t>
            </a:r>
            <a:r>
              <a:rPr lang="zh-CN" altLang="en-US" dirty="0"/>
              <a:t>寄存器</a:t>
            </a:r>
            <a:r>
              <a:rPr lang="en-US" altLang="zh-CN" dirty="0" err="1"/>
              <a:t>mepc</a:t>
            </a:r>
            <a:r>
              <a:rPr lang="zh-CN" altLang="en-US" dirty="0"/>
              <a:t>定义的</a:t>
            </a:r>
            <a:r>
              <a:rPr lang="en-US" altLang="zh-CN" dirty="0"/>
              <a:t>pc</a:t>
            </a:r>
            <a:r>
              <a:rPr lang="zh-CN" altLang="en-US" dirty="0"/>
              <a:t>地址开始执行。</a:t>
            </a:r>
            <a:br>
              <a:rPr lang="zh-CN" altLang="en-US" dirty="0"/>
            </a:br>
            <a:r>
              <a:rPr lang="zh-CN" altLang="en-US" dirty="0"/>
              <a:t>执行</a:t>
            </a:r>
            <a:r>
              <a:rPr lang="en-US" altLang="zh-CN" dirty="0" err="1"/>
              <a:t>mret</a:t>
            </a:r>
            <a:r>
              <a:rPr lang="zh-CN" altLang="en-US" dirty="0"/>
              <a:t>指令不仅会让处理器跳转到上述的</a:t>
            </a:r>
            <a:r>
              <a:rPr lang="en-US" altLang="zh-CN" dirty="0"/>
              <a:t>pc</a:t>
            </a:r>
            <a:r>
              <a:rPr lang="zh-CN" altLang="en-US" dirty="0"/>
              <a:t>地址开始执行，还会让硬件同时更新</a:t>
            </a:r>
            <a:r>
              <a:rPr lang="en-US" altLang="zh-CN" dirty="0" err="1"/>
              <a:t>csr</a:t>
            </a:r>
            <a:r>
              <a:rPr lang="zh-CN" altLang="en-US" dirty="0"/>
              <a:t>寄存器机器模式状态寄存器</a:t>
            </a:r>
            <a:r>
              <a:rPr lang="en-US" altLang="zh-CN" dirty="0" err="1"/>
              <a:t>mstatus</a:t>
            </a:r>
            <a:r>
              <a:rPr lang="zh-CN" altLang="en-US" dirty="0"/>
              <a:t>。</a:t>
            </a:r>
            <a:r>
              <a:rPr lang="en-US" altLang="zh-CN" dirty="0" err="1"/>
              <a:t>mstatus</a:t>
            </a:r>
            <a:r>
              <a:rPr lang="zh-CN" altLang="en-US" dirty="0"/>
              <a:t>寄存器</a:t>
            </a:r>
            <a:r>
              <a:rPr lang="en-US" altLang="zh-CN" dirty="0"/>
              <a:t>MIE</a:t>
            </a:r>
            <a:r>
              <a:rPr lang="zh-CN" altLang="en-US" dirty="0"/>
              <a:t>域被更新为当前</a:t>
            </a:r>
            <a:r>
              <a:rPr lang="en-US" altLang="zh-CN" dirty="0"/>
              <a:t>MPIE</a:t>
            </a:r>
            <a:r>
              <a:rPr lang="zh-CN" altLang="en-US" dirty="0"/>
              <a:t>的值。</a:t>
            </a:r>
            <a:r>
              <a:rPr lang="en-US" altLang="zh-CN" dirty="0"/>
              <a:t>MPIE </a:t>
            </a:r>
            <a:r>
              <a:rPr lang="zh-CN" altLang="en-US" dirty="0"/>
              <a:t>域的值则更新为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M</a:t>
            </a:r>
            <a:r>
              <a:rPr lang="zh-CN" altLang="en-US" dirty="0"/>
              <a:t>模式到</a:t>
            </a:r>
            <a:r>
              <a:rPr lang="en-US" altLang="zh-CN" dirty="0"/>
              <a:t>s</a:t>
            </a:r>
            <a:r>
              <a:rPr lang="zh-CN" altLang="en-US" dirty="0"/>
              <a:t>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572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13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87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807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973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 err="1"/>
              <a:t>Makefile</a:t>
            </a:r>
            <a:r>
              <a:rPr lang="zh-CN" altLang="en-US" dirty="0"/>
              <a:t>中，</a:t>
            </a:r>
            <a:r>
              <a:rPr lang="en-US" altLang="zh-CN" dirty="0"/>
              <a:t>%</a:t>
            </a:r>
            <a:r>
              <a:rPr lang="zh-CN" altLang="en-US" dirty="0"/>
              <a:t>代表匹配任何长度的任何字符。</a:t>
            </a:r>
            <a:r>
              <a:rPr lang="en-US" altLang="zh-CN" dirty="0"/>
              <a:t>_%</a:t>
            </a:r>
            <a:r>
              <a:rPr lang="zh-CN" altLang="en-US" dirty="0"/>
              <a:t>就代表匹配任何以下划线开始的字符串，编译得到的文件需要依赖</a:t>
            </a:r>
            <a:r>
              <a:rPr lang="en-US" altLang="zh-CN" dirty="0"/>
              <a:t>.o</a:t>
            </a:r>
            <a:r>
              <a:rPr lang="zh-CN" altLang="en-US" dirty="0"/>
              <a:t>与</a:t>
            </a:r>
            <a:r>
              <a:rPr lang="en-US" altLang="zh-CN" dirty="0"/>
              <a:t>ULIB</a:t>
            </a:r>
            <a:r>
              <a:rPr lang="zh-CN" altLang="en-US" dirty="0"/>
              <a:t>目标文件。</a:t>
            </a:r>
            <a:r>
              <a:rPr lang="en-US" altLang="zh-CN" dirty="0"/>
              <a:t>ULIB</a:t>
            </a:r>
            <a:r>
              <a:rPr lang="zh-CN" altLang="en-US" dirty="0"/>
              <a:t>为库文件，其中包含的</a:t>
            </a:r>
            <a:r>
              <a:rPr lang="en-US" altLang="zh-CN" dirty="0" err="1"/>
              <a:t>ulib.o</a:t>
            </a:r>
            <a:r>
              <a:rPr lang="zh-CN" altLang="en-US" dirty="0"/>
              <a:t>、</a:t>
            </a:r>
            <a:r>
              <a:rPr lang="en-US" altLang="zh-CN" dirty="0" err="1"/>
              <a:t>usys.o</a:t>
            </a:r>
            <a:r>
              <a:rPr lang="zh-CN" altLang="en-US" dirty="0"/>
              <a:t>、</a:t>
            </a:r>
            <a:r>
              <a:rPr lang="en-US" altLang="zh-CN" dirty="0" err="1"/>
              <a:t>printf.o</a:t>
            </a:r>
            <a:r>
              <a:rPr lang="zh-CN" altLang="en-US" dirty="0"/>
              <a:t>和</a:t>
            </a:r>
            <a:r>
              <a:rPr lang="en-US" altLang="zh-CN" dirty="0" err="1"/>
              <a:t>umalloc.o</a:t>
            </a:r>
            <a:r>
              <a:rPr lang="zh-CN" altLang="en-US" dirty="0"/>
              <a:t>四个目标文件可以直接由对应名称的</a:t>
            </a:r>
            <a:r>
              <a:rPr lang="en-US" altLang="zh-CN" dirty="0"/>
              <a:t>.c</a:t>
            </a:r>
            <a:r>
              <a:rPr lang="zh-CN" altLang="en-US" dirty="0"/>
              <a:t>文件编译得到。</a:t>
            </a:r>
            <a:r>
              <a:rPr lang="en-US" altLang="zh-CN" dirty="0" err="1"/>
              <a:t>usys.o</a:t>
            </a:r>
            <a:r>
              <a:rPr lang="zh-CN" altLang="en-US" dirty="0"/>
              <a:t>包含系统调用</a:t>
            </a:r>
            <a:r>
              <a:rPr lang="en-US" altLang="zh-CN" dirty="0"/>
              <a:t>C</a:t>
            </a:r>
            <a:r>
              <a:rPr lang="zh-CN" altLang="en-US" dirty="0"/>
              <a:t>语言接口的定义；</a:t>
            </a:r>
            <a:r>
              <a:rPr lang="en-US" altLang="zh-CN" dirty="0" err="1"/>
              <a:t>ulib.o</a:t>
            </a:r>
            <a:r>
              <a:rPr lang="zh-CN" altLang="en-US" dirty="0"/>
              <a:t>包含了各种字符串和内存操作的函数；</a:t>
            </a:r>
            <a:r>
              <a:rPr lang="en-US" altLang="zh-CN" dirty="0" err="1"/>
              <a:t>printf.o</a:t>
            </a:r>
            <a:r>
              <a:rPr lang="zh-CN" altLang="en-US" dirty="0"/>
              <a:t>是对</a:t>
            </a:r>
            <a:r>
              <a:rPr lang="en-US" altLang="zh-CN" dirty="0"/>
              <a:t>C</a:t>
            </a:r>
            <a:r>
              <a:rPr lang="zh-CN" altLang="en-US" dirty="0"/>
              <a:t>标准库中</a:t>
            </a:r>
            <a:r>
              <a:rPr lang="en-US" altLang="zh-CN" dirty="0" err="1"/>
              <a:t>printf</a:t>
            </a:r>
            <a:r>
              <a:rPr lang="zh-CN" altLang="en-US" dirty="0"/>
              <a:t>函数的简单实现；</a:t>
            </a:r>
            <a:r>
              <a:rPr lang="en-US" altLang="zh-CN" dirty="0" err="1"/>
              <a:t>umalloc.o</a:t>
            </a:r>
            <a:r>
              <a:rPr lang="zh-CN" altLang="en-US" dirty="0"/>
              <a:t>包含了</a:t>
            </a:r>
            <a:r>
              <a:rPr lang="en-US" altLang="zh-CN" dirty="0"/>
              <a:t>malloc</a:t>
            </a:r>
            <a:r>
              <a:rPr lang="zh-CN" altLang="en-US" dirty="0"/>
              <a:t>和</a:t>
            </a:r>
            <a:r>
              <a:rPr lang="en-US" altLang="zh-CN" dirty="0"/>
              <a:t>free</a:t>
            </a:r>
            <a:r>
              <a:rPr lang="zh-CN" altLang="en-US" dirty="0"/>
              <a:t>两个动态内存操作函数的实现。对于</a:t>
            </a:r>
            <a:r>
              <a:rPr lang="en-US" altLang="zh-CN" dirty="0" err="1"/>
              <a:t>usys.o</a:t>
            </a:r>
            <a:r>
              <a:rPr lang="zh-CN" altLang="en-US" dirty="0"/>
              <a:t>，该文件生成依赖于</a:t>
            </a:r>
            <a:r>
              <a:rPr lang="en-US" altLang="zh-CN" dirty="0" err="1"/>
              <a:t>usys.S</a:t>
            </a:r>
            <a:r>
              <a:rPr lang="zh-CN" altLang="en-US" dirty="0"/>
              <a:t>，而</a:t>
            </a:r>
            <a:r>
              <a:rPr lang="en-US" altLang="zh-CN" dirty="0" err="1"/>
              <a:t>usys.S</a:t>
            </a:r>
            <a:r>
              <a:rPr lang="zh-CN" altLang="en-US" dirty="0"/>
              <a:t>依赖于</a:t>
            </a:r>
            <a:r>
              <a:rPr lang="en-US" altLang="zh-CN" dirty="0"/>
              <a:t>usys.pl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80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029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保存现在内核的状态，以便于返回内核态工作的时候继续执行；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设置返回用户态后的</a:t>
            </a:r>
            <a:r>
              <a:rPr lang="en-US" altLang="zh-CN" b="0" i="0" dirty="0">
                <a:effectLst/>
                <a:latin typeface="-apple-system"/>
              </a:rPr>
              <a:t>PC</a:t>
            </a:r>
            <a:r>
              <a:rPr lang="zh-CN" altLang="en-US" b="0" i="0" dirty="0">
                <a:effectLst/>
                <a:latin typeface="-apple-system"/>
              </a:rPr>
              <a:t>计数器，函数最后执行了</a:t>
            </a:r>
            <a:r>
              <a:rPr lang="en-US" altLang="zh-CN" b="0" i="0" dirty="0" err="1">
                <a:effectLst/>
                <a:latin typeface="-apple-system"/>
              </a:rPr>
              <a:t>userret</a:t>
            </a:r>
            <a:r>
              <a:rPr lang="en-US" altLang="zh-CN" b="0" i="0" dirty="0">
                <a:effectLst/>
                <a:latin typeface="-apple-system"/>
              </a:rPr>
              <a:t>()</a:t>
            </a:r>
            <a:r>
              <a:rPr lang="zh-CN" altLang="en-US" b="0" i="0" dirty="0">
                <a:effectLst/>
                <a:latin typeface="-apple-system"/>
              </a:rPr>
              <a:t>函数，该函数用于从</a:t>
            </a:r>
            <a:r>
              <a:rPr lang="en-US" altLang="zh-CN" b="0" i="0" dirty="0" err="1">
                <a:effectLst/>
                <a:latin typeface="-apple-system"/>
              </a:rPr>
              <a:t>trapframe</a:t>
            </a:r>
            <a:r>
              <a:rPr lang="zh-CN" altLang="en-US" b="0" i="0" dirty="0">
                <a:effectLst/>
                <a:latin typeface="-apple-system"/>
              </a:rPr>
              <a:t>恢复用户态环境的；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45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42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61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MH_Entry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395536" y="195486"/>
            <a:ext cx="20934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00000"/>
              </a:lnSpc>
              <a:buNone/>
            </a:pPr>
            <a:r>
              <a:rPr lang="zh-CN" altLang="zh-CN" sz="1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</a:p>
        </p:txBody>
      </p:sp>
      <p:sp>
        <p:nvSpPr>
          <p:cNvPr id="8" name="MH_Entry_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395536" y="467184"/>
            <a:ext cx="209347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165">
              <a:lnSpc>
                <a:spcPct val="100000"/>
              </a:lnSpc>
              <a:buNone/>
              <a:defRPr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Annual work summary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MH_Entry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395536" y="209336"/>
            <a:ext cx="2093471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1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</a:p>
        </p:txBody>
      </p:sp>
      <p:sp>
        <p:nvSpPr>
          <p:cNvPr id="10" name="MH_Entry_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395536" y="475648"/>
            <a:ext cx="2093471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165">
              <a:buNone/>
              <a:defRPr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Job completion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MH_Entry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395536" y="209336"/>
            <a:ext cx="2093471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1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</a:p>
        </p:txBody>
      </p:sp>
      <p:sp>
        <p:nvSpPr>
          <p:cNvPr id="8" name="MH_Entry_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395536" y="475648"/>
            <a:ext cx="2093471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165">
              <a:buNone/>
              <a:defRPr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Successful project presentation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MH_Entry_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395536" y="209336"/>
            <a:ext cx="2093471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1800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</a:p>
        </p:txBody>
      </p:sp>
      <p:sp>
        <p:nvSpPr>
          <p:cNvPr id="8" name="MH_Entry_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395536" y="475648"/>
            <a:ext cx="2093471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165">
              <a:buNone/>
              <a:defRPr/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Work plan for next yea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/>
              <a:t>‹#›</a:t>
            </a:fld>
            <a:endParaRPr lang="en-US" sz="1000" dirty="0"/>
          </a:p>
        </p:txBody>
      </p:sp>
      <p:grpSp>
        <p:nvGrpSpPr>
          <p:cNvPr id="2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0344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3"/>
          <p:cNvSpPr>
            <a:spLocks noChangeArrowheads="1"/>
          </p:cNvSpPr>
          <p:nvPr userDrawn="1"/>
        </p:nvSpPr>
        <p:spPr bwMode="auto">
          <a:xfrm>
            <a:off x="1187624" y="612722"/>
            <a:ext cx="2587892" cy="23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en-US" altLang="zh-CN" sz="10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Click here to add the title text content</a:t>
            </a:r>
            <a:endParaRPr lang="zh-CN" altLang="en-US" sz="105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216269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>
              <a:defRPr lang="zh-CN" alt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t>2023/10/10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ransition/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Z_Stand/article/details/115028205" TargetMode="External"/><Relationship Id="rId7" Type="http://schemas.openxmlformats.org/officeDocument/2006/relationships/hyperlink" Target="https://th0ar.gitbooks.io/xv6-chinese/content/index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nblogs.com/hehao98/p/10603045.html" TargetMode="External"/><Relationship Id="rId5" Type="http://schemas.openxmlformats.org/officeDocument/2006/relationships/hyperlink" Target="https://blog.csdn.net/JDongChen/article/details/119062381" TargetMode="External"/><Relationship Id="rId4" Type="http://schemas.openxmlformats.org/officeDocument/2006/relationships/hyperlink" Target="https://blog.csdn.net/JDongChen/article/details/119043498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6"/>
          <p:cNvSpPr txBox="1"/>
          <p:nvPr/>
        </p:nvSpPr>
        <p:spPr>
          <a:xfrm>
            <a:off x="418384" y="2173430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第一次实例分析</a:t>
            </a:r>
          </a:p>
        </p:txBody>
      </p:sp>
      <p:sp>
        <p:nvSpPr>
          <p:cNvPr id="15" name="TextBox 12"/>
          <p:cNvSpPr txBox="1"/>
          <p:nvPr/>
        </p:nvSpPr>
        <p:spPr>
          <a:xfrm>
            <a:off x="438387" y="1212714"/>
            <a:ext cx="16642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spc="-300" dirty="0">
                <a:solidFill>
                  <a:schemeClr val="bg1"/>
                </a:solidFill>
                <a:latin typeface="Agency FB" panose="020B0503020202020204" pitchFamily="34" charset="0"/>
              </a:rPr>
              <a:t>2 0 23</a:t>
            </a:r>
            <a:endParaRPr lang="zh-CN" altLang="en-US" sz="6000" b="1" spc="-3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Box 33"/>
          <p:cNvSpPr txBox="1"/>
          <p:nvPr/>
        </p:nvSpPr>
        <p:spPr>
          <a:xfrm>
            <a:off x="438387" y="3395774"/>
            <a:ext cx="3989597" cy="738664"/>
          </a:xfrm>
          <a:prstGeom prst="rect">
            <a:avLst/>
          </a:prstGeom>
          <a:solidFill>
            <a:schemeClr val="bg1">
              <a:lumMod val="65000"/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范子墨              时间：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小组成员：马迪峰 范子墨 饶嘉怡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3"/>
          <a:stretch>
            <a:fillRect/>
          </a:stretch>
        </p:blipFill>
        <p:spPr>
          <a:xfrm rot="16200000">
            <a:off x="4583137" y="459792"/>
            <a:ext cx="5304035" cy="424847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39552" y="2881316"/>
            <a:ext cx="35283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990"/>
            <a:ext cx="1871128" cy="550332"/>
          </a:xfrm>
          <a:prstGeom prst="rect">
            <a:avLst/>
          </a:prstGeom>
        </p:spPr>
      </p:pic>
    </p:spTree>
  </p:cSld>
  <p:clrMapOvr>
    <a:masterClrMapping/>
  </p:clrMapOvr>
  <p:transition spd="slow" advClick="0" advTm="6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97415" y="341243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编译与运行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34FFBE-3219-AE74-4E9E-5257E220A483}"/>
              </a:ext>
            </a:extLst>
          </p:cNvPr>
          <p:cNvSpPr txBox="1"/>
          <p:nvPr/>
        </p:nvSpPr>
        <p:spPr>
          <a:xfrm>
            <a:off x="467544" y="987574"/>
            <a:ext cx="638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Xv6</a:t>
            </a:r>
            <a:r>
              <a:rPr lang="zh-CN" altLang="en-US" dirty="0"/>
              <a:t>内核基于</a:t>
            </a:r>
            <a:r>
              <a:rPr lang="en-US" altLang="zh-CN" dirty="0"/>
              <a:t>RISC-V</a:t>
            </a:r>
            <a:r>
              <a:rPr lang="zh-CN" altLang="en-US" dirty="0"/>
              <a:t>体系结构，实验中用到了</a:t>
            </a:r>
            <a:r>
              <a:rPr lang="en-US" altLang="zh-CN" dirty="0"/>
              <a:t>QEMU</a:t>
            </a:r>
            <a:r>
              <a:rPr lang="zh-CN" altLang="en-US" dirty="0"/>
              <a:t>这个虚拟化工具，</a:t>
            </a:r>
            <a:r>
              <a:rPr lang="en-US" altLang="zh-CN" dirty="0"/>
              <a:t>Xv6</a:t>
            </a:r>
            <a:r>
              <a:rPr lang="zh-CN" altLang="en-US" dirty="0"/>
              <a:t>运行在</a:t>
            </a:r>
            <a:r>
              <a:rPr lang="en-US" altLang="zh-CN" dirty="0"/>
              <a:t>QEMU</a:t>
            </a:r>
            <a:r>
              <a:rPr lang="zh-CN" altLang="en-US" dirty="0"/>
              <a:t>创建的虚拟机中。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3B4C07-8554-D295-FD3D-3111755F9FA2}"/>
              </a:ext>
            </a:extLst>
          </p:cNvPr>
          <p:cNvSpPr txBox="1"/>
          <p:nvPr/>
        </p:nvSpPr>
        <p:spPr>
          <a:xfrm>
            <a:off x="467544" y="1742756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-kernel $K/kernel</a:t>
            </a:r>
            <a:r>
              <a:rPr lang="zh-CN" altLang="en-US" dirty="0"/>
              <a:t>和</a:t>
            </a:r>
            <a:r>
              <a:rPr lang="en-US" altLang="zh-CN" dirty="0"/>
              <a:t>-drive file=</a:t>
            </a:r>
            <a:r>
              <a:rPr lang="en-US" altLang="zh-CN" dirty="0" err="1"/>
              <a:t>fs.img</a:t>
            </a:r>
            <a:r>
              <a:rPr lang="zh-CN" altLang="en-US" dirty="0"/>
              <a:t>，分别指定了要运行的内核可执行文件和文件系统的镜像。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697225-1052-49FA-4593-203E8CE69E1C}"/>
              </a:ext>
            </a:extLst>
          </p:cNvPr>
          <p:cNvSpPr txBox="1"/>
          <p:nvPr/>
        </p:nvSpPr>
        <p:spPr>
          <a:xfrm>
            <a:off x="727348" y="4443958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系统编译完成，在终端输入</a:t>
            </a:r>
            <a:r>
              <a:rPr lang="en-US" altLang="zh-CN" dirty="0"/>
              <a:t>make </a:t>
            </a:r>
            <a:r>
              <a:rPr lang="en-US" altLang="zh-CN" dirty="0" err="1"/>
              <a:t>qemu</a:t>
            </a:r>
            <a:r>
              <a:rPr lang="zh-CN" altLang="en-US" dirty="0"/>
              <a:t>启动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C4A463-96C9-853F-3E5F-6D50624C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31" y="2455946"/>
            <a:ext cx="6947257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97721"/>
      </p:ext>
    </p:extLst>
  </p:cSld>
  <p:clrMapOvr>
    <a:masterClrMapping/>
  </p:clrMapOvr>
  <p:transition spd="slow" advClick="0" advTm="0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748477" y="1016951"/>
            <a:ext cx="1012073" cy="1012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3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Entry_1"/>
          <p:cNvSpPr/>
          <p:nvPr>
            <p:custDataLst>
              <p:tags r:id="rId1"/>
            </p:custDataLst>
          </p:nvPr>
        </p:nvSpPr>
        <p:spPr>
          <a:xfrm>
            <a:off x="1342186" y="2307525"/>
            <a:ext cx="3805878" cy="120032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XV6 </a:t>
            </a: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启动</a:t>
            </a:r>
            <a:endParaRPr lang="en-US" altLang="zh-CN" sz="4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endParaRPr lang="en-US" altLang="zh-CN" sz="3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3"/>
          <a:stretch>
            <a:fillRect/>
          </a:stretch>
        </p:blipFill>
        <p:spPr>
          <a:xfrm rot="16200000">
            <a:off x="4548276" y="459792"/>
            <a:ext cx="5304035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317011" y="20956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引导程序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913B2A-4BA2-842D-4C70-B5F81E75FEA5}"/>
              </a:ext>
            </a:extLst>
          </p:cNvPr>
          <p:cNvSpPr txBox="1"/>
          <p:nvPr/>
        </p:nvSpPr>
        <p:spPr>
          <a:xfrm>
            <a:off x="395536" y="801797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怎么样把操作系统运行起来呢？</a:t>
            </a:r>
            <a:endParaRPr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FC9C48-311E-DAFA-3DD4-9A5094FF919F}"/>
              </a:ext>
            </a:extLst>
          </p:cNvPr>
          <p:cNvSpPr txBox="1"/>
          <p:nvPr/>
        </p:nvSpPr>
        <p:spPr>
          <a:xfrm>
            <a:off x="395536" y="1563634"/>
            <a:ext cx="34991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BIOS</a:t>
            </a:r>
            <a:r>
              <a:rPr lang="zh-CN" altLang="en-US" dirty="0"/>
              <a:t>程序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引导程序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OS </a:t>
            </a:r>
            <a:r>
              <a:rPr lang="zh-CN" altLang="en-US" dirty="0"/>
              <a:t>阶段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036435-7C0A-1735-3D26-75EB7F8B8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147814"/>
            <a:ext cx="4721018" cy="9233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C9A19A-D253-F4FD-B903-5D4B52D87AE6}"/>
              </a:ext>
            </a:extLst>
          </p:cNvPr>
          <p:cNvSpPr txBox="1"/>
          <p:nvPr/>
        </p:nvSpPr>
        <p:spPr>
          <a:xfrm>
            <a:off x="3580978" y="1948355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	XV6-riscv</a:t>
            </a:r>
            <a:r>
              <a:rPr lang="zh-CN" altLang="en-US" sz="2000" dirty="0"/>
              <a:t>貌似并没有一个引导程序，而是直接利用</a:t>
            </a:r>
            <a:r>
              <a:rPr lang="en-US" altLang="zh-CN" sz="2000" dirty="0"/>
              <a:t>QEMU</a:t>
            </a:r>
            <a:r>
              <a:rPr lang="zh-CN" altLang="en-US" sz="2000" dirty="0"/>
              <a:t>把内核加载到了</a:t>
            </a:r>
            <a:r>
              <a:rPr lang="en-US" altLang="zh-CN" sz="2000" dirty="0"/>
              <a:t>0x80000000</a:t>
            </a:r>
            <a:r>
              <a:rPr lang="zh-CN" altLang="en-US" sz="2000" dirty="0"/>
              <a:t>处</a:t>
            </a:r>
          </a:p>
        </p:txBody>
      </p:sp>
    </p:spTree>
    <p:extLst>
      <p:ext uri="{BB962C8B-B14F-4D97-AF65-F5344CB8AC3E}">
        <p14:creationId xmlns:p14="http://schemas.microsoft.com/office/powerpoint/2010/main" val="1916864414"/>
      </p:ext>
    </p:extLst>
  </p:cSld>
  <p:clrMapOvr>
    <a:masterClrMapping/>
  </p:clrMapOvr>
  <p:transition spd="slow" advClick="0" advTm="0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07504" y="36123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内核入口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377AB9-55A2-B40C-357E-C91F9101F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15566"/>
            <a:ext cx="3060857" cy="30545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99791C-33F2-7046-DD93-40332034A8BA}"/>
              </a:ext>
            </a:extLst>
          </p:cNvPr>
          <p:cNvSpPr txBox="1"/>
          <p:nvPr/>
        </p:nvSpPr>
        <p:spPr>
          <a:xfrm>
            <a:off x="107504" y="915566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内核的入口是定义于</a:t>
            </a:r>
            <a:r>
              <a:rPr lang="en-US" altLang="zh-CN" dirty="0"/>
              <a:t>./kernel/</a:t>
            </a:r>
            <a:r>
              <a:rPr lang="en-US" altLang="zh-CN" dirty="0" err="1"/>
              <a:t>entry.S</a:t>
            </a:r>
            <a:r>
              <a:rPr lang="zh-CN" altLang="en-US" dirty="0"/>
              <a:t>的</a:t>
            </a:r>
            <a:r>
              <a:rPr lang="en-US" altLang="zh-CN" dirty="0"/>
              <a:t>_entry</a:t>
            </a:r>
            <a:r>
              <a:rPr lang="zh-CN" altLang="en-US" dirty="0"/>
              <a:t>函数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7C3222-98D9-1581-FA95-29671BB2D30A}"/>
              </a:ext>
            </a:extLst>
          </p:cNvPr>
          <p:cNvSpPr txBox="1"/>
          <p:nvPr/>
        </p:nvSpPr>
        <p:spPr>
          <a:xfrm>
            <a:off x="35496" y="1696621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设置栈：设置</a:t>
            </a:r>
            <a:r>
              <a:rPr lang="en-US" altLang="zh-CN" dirty="0"/>
              <a:t>CPU</a:t>
            </a:r>
            <a:r>
              <a:rPr lang="zh-CN" altLang="en-US" dirty="0"/>
              <a:t>内核工作栈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跳转：使用</a:t>
            </a:r>
            <a:r>
              <a:rPr lang="en-US" altLang="zh-CN" dirty="0"/>
              <a:t>call</a:t>
            </a:r>
            <a:r>
              <a:rPr lang="zh-CN" altLang="en-US" dirty="0"/>
              <a:t>指令调用这</a:t>
            </a:r>
            <a:r>
              <a:rPr lang="en-US" altLang="zh-CN" dirty="0"/>
              <a:t>start()</a:t>
            </a:r>
            <a:r>
              <a:rPr lang="zh-CN" altLang="en-US" dirty="0"/>
              <a:t>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43B54B-8952-5335-C8D8-ACEBB71A438E}"/>
              </a:ext>
            </a:extLst>
          </p:cNvPr>
          <p:cNvSpPr txBox="1"/>
          <p:nvPr/>
        </p:nvSpPr>
        <p:spPr>
          <a:xfrm>
            <a:off x="107504" y="2859782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</a:t>
            </a:r>
            <a:r>
              <a:rPr lang="zh-CN" altLang="en-US" dirty="0"/>
              <a:t>函数做两件事：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</a:t>
            </a:r>
            <a:r>
              <a:rPr lang="en-US" altLang="zh-CN" dirty="0" err="1"/>
              <a:t>mepc</a:t>
            </a:r>
            <a:r>
              <a:rPr lang="zh-CN" altLang="en-US" dirty="0"/>
              <a:t>设置为</a:t>
            </a:r>
            <a:r>
              <a:rPr lang="en-US" altLang="zh-CN" dirty="0"/>
              <a:t>main</a:t>
            </a:r>
            <a:r>
              <a:rPr lang="zh-CN" altLang="en-US" dirty="0"/>
              <a:t>函数的地址；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执行</a:t>
            </a:r>
            <a:r>
              <a:rPr lang="en-US" altLang="zh-CN" dirty="0" err="1"/>
              <a:t>mret</a:t>
            </a:r>
            <a:r>
              <a:rPr lang="zh-CN" altLang="en-US" dirty="0"/>
              <a:t>指令，这条指令会让执行流程转向</a:t>
            </a:r>
            <a:r>
              <a:rPr lang="en-US" altLang="zh-CN" dirty="0" err="1"/>
              <a:t>mepc</a:t>
            </a:r>
            <a:r>
              <a:rPr lang="zh-CN" altLang="en-US" dirty="0"/>
              <a:t>内保存的地址，即开始执行</a:t>
            </a:r>
            <a:r>
              <a:rPr lang="en-US" altLang="zh-CN" dirty="0"/>
              <a:t>main</a:t>
            </a:r>
            <a:r>
              <a:rPr lang="zh-CN" altLang="en-US" dirty="0"/>
              <a:t>函数。</a:t>
            </a:r>
          </a:p>
        </p:txBody>
      </p:sp>
    </p:spTree>
    <p:extLst>
      <p:ext uri="{BB962C8B-B14F-4D97-AF65-F5344CB8AC3E}">
        <p14:creationId xmlns:p14="http://schemas.microsoft.com/office/powerpoint/2010/main" val="2126957046"/>
      </p:ext>
    </p:extLst>
  </p:cSld>
  <p:clrMapOvr>
    <a:masterClrMapping/>
  </p:clrMapOvr>
  <p:transition spd="slow" advClick="0" advTm="0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49889" y="26749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内核软件的初始化流程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B24E98-94B0-ED9F-5D6D-8CB955F5679F}"/>
              </a:ext>
            </a:extLst>
          </p:cNvPr>
          <p:cNvSpPr txBox="1"/>
          <p:nvPr/>
        </p:nvSpPr>
        <p:spPr>
          <a:xfrm>
            <a:off x="106332" y="915566"/>
            <a:ext cx="4969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依次执行各个内核模块的初始化函数。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运行到</a:t>
            </a:r>
            <a:r>
              <a:rPr lang="en-US" altLang="zh-CN" dirty="0" err="1"/>
              <a:t>userinit</a:t>
            </a:r>
            <a:r>
              <a:rPr lang="zh-CN" altLang="en-US" dirty="0"/>
              <a:t>函数时，内核的所有模块已初始化完毕，即将初始化用户空间。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785318-3260-0436-A73B-33C3A644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2" y="2571740"/>
            <a:ext cx="6455934" cy="22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5424"/>
      </p:ext>
    </p:extLst>
  </p:cSld>
  <p:clrMapOvr>
    <a:masterClrMapping/>
  </p:clrMapOvr>
  <p:transition spd="slow" advClick="0" advTm="0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32729" y="198673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第一个进程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4DA8C-01B7-3F73-2E9B-BA511C652724}"/>
              </a:ext>
            </a:extLst>
          </p:cNvPr>
          <p:cNvSpPr txBox="1"/>
          <p:nvPr/>
        </p:nvSpPr>
        <p:spPr>
          <a:xfrm>
            <a:off x="132729" y="78084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</a:t>
            </a:r>
            <a:r>
              <a:rPr lang="zh-CN" altLang="en-US" dirty="0"/>
              <a:t>函数跳转到</a:t>
            </a:r>
            <a:r>
              <a:rPr lang="en-US" altLang="zh-CN" dirty="0" err="1"/>
              <a:t>userinit</a:t>
            </a:r>
            <a:r>
              <a:rPr lang="en-US" altLang="zh-CN" dirty="0"/>
              <a:t>()</a:t>
            </a:r>
            <a:r>
              <a:rPr lang="zh-CN" altLang="en-US" dirty="0"/>
              <a:t>函数，初始化用户空间：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4C01B-8221-15D6-294E-1D4DE556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17" y="627534"/>
            <a:ext cx="3653967" cy="41044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1FFE2-7EA0-003A-4FB4-23E5240D7B44}"/>
              </a:ext>
            </a:extLst>
          </p:cNvPr>
          <p:cNvSpPr txBox="1"/>
          <p:nvPr/>
        </p:nvSpPr>
        <p:spPr>
          <a:xfrm>
            <a:off x="168516" y="1363011"/>
            <a:ext cx="4464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执行</a:t>
            </a:r>
            <a:r>
              <a:rPr lang="en-US" altLang="zh-CN" dirty="0" err="1"/>
              <a:t>allocproc</a:t>
            </a:r>
            <a:r>
              <a:rPr lang="en-US" altLang="zh-CN" dirty="0"/>
              <a:t>()</a:t>
            </a:r>
            <a:r>
              <a:rPr lang="zh-CN" altLang="en-US" dirty="0"/>
              <a:t>函数，从内核进程表中分配一个进程作为用户的第一个进程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mpmain</a:t>
            </a:r>
            <a:r>
              <a:rPr lang="en-US" altLang="zh-CN" dirty="0"/>
              <a:t> </a:t>
            </a:r>
            <a:r>
              <a:rPr lang="zh-CN" altLang="en-US" dirty="0"/>
              <a:t>调用 </a:t>
            </a:r>
            <a:r>
              <a:rPr lang="en-US" altLang="zh-CN" dirty="0"/>
              <a:t>scheduler </a:t>
            </a:r>
            <a:r>
              <a:rPr lang="zh-CN" altLang="en-US" dirty="0"/>
              <a:t>开始运行进程。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scheduler</a:t>
            </a:r>
            <a:r>
              <a:rPr lang="zh-CN" altLang="en-US" dirty="0"/>
              <a:t>调用</a:t>
            </a:r>
            <a:r>
              <a:rPr lang="en-US" altLang="zh-CN" dirty="0" err="1"/>
              <a:t>swtch</a:t>
            </a:r>
            <a:r>
              <a:rPr lang="zh-CN" altLang="en-US" dirty="0"/>
              <a:t>函数执行上下文切换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执行</a:t>
            </a:r>
            <a:r>
              <a:rPr lang="en-US" altLang="zh-CN" dirty="0" err="1"/>
              <a:t>forkret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usertrapret</a:t>
            </a:r>
            <a:r>
              <a:rPr lang="en-US" altLang="zh-CN" dirty="0"/>
              <a:t>()</a:t>
            </a:r>
            <a:r>
              <a:rPr lang="zh-CN" altLang="en-US" dirty="0"/>
              <a:t>函数，返回用户态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1605831"/>
      </p:ext>
    </p:extLst>
  </p:cSld>
  <p:clrMapOvr>
    <a:masterClrMapping/>
  </p:clrMapOvr>
  <p:transition spd="slow" advClick="0" advTm="0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07504" y="41151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开始运行用户程序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170730-9BF4-FC2F-5664-747DB67EDDD0}"/>
              </a:ext>
            </a:extLst>
          </p:cNvPr>
          <p:cNvSpPr txBox="1"/>
          <p:nvPr/>
        </p:nvSpPr>
        <p:spPr>
          <a:xfrm>
            <a:off x="251520" y="1203598"/>
            <a:ext cx="5544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从内核空间转入用户空间，开始执行</a:t>
            </a:r>
            <a:r>
              <a:rPr lang="en-US" altLang="zh-CN" dirty="0" err="1"/>
              <a:t>initcode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开启终端命令行，</a:t>
            </a:r>
            <a:r>
              <a:rPr lang="en-US" altLang="zh-CN" dirty="0"/>
              <a:t>fork()</a:t>
            </a:r>
            <a:r>
              <a:rPr lang="zh-CN" altLang="en-US" dirty="0"/>
              <a:t>一个新进程然后执行</a:t>
            </a:r>
            <a:r>
              <a:rPr lang="en-US" altLang="zh-CN" dirty="0"/>
              <a:t>exec()</a:t>
            </a:r>
            <a:r>
              <a:rPr lang="zh-CN" altLang="en-US" dirty="0"/>
              <a:t>系统调用跑起来</a:t>
            </a:r>
            <a:r>
              <a:rPr lang="en-US" altLang="zh-CN" dirty="0"/>
              <a:t>shell</a:t>
            </a:r>
            <a:r>
              <a:rPr lang="zh-CN" altLang="en-US" dirty="0"/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4032092496"/>
      </p:ext>
    </p:extLst>
  </p:cSld>
  <p:clrMapOvr>
    <a:masterClrMapping/>
  </p:clrMapOvr>
  <p:transition spd="slow" advClick="0" advTm="0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251520" y="22273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D53151-6C35-84E2-2D8B-06729043B964}"/>
              </a:ext>
            </a:extLst>
          </p:cNvPr>
          <p:cNvSpPr txBox="1"/>
          <p:nvPr/>
        </p:nvSpPr>
        <p:spPr>
          <a:xfrm>
            <a:off x="107504" y="843558"/>
            <a:ext cx="66967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Xv6</a:t>
            </a:r>
            <a:r>
              <a:rPr lang="zh-CN" altLang="en-US" dirty="0"/>
              <a:t>系统由</a:t>
            </a:r>
            <a:r>
              <a:rPr lang="en-US" altLang="zh-CN" dirty="0"/>
              <a:t>_entry</a:t>
            </a:r>
            <a:r>
              <a:rPr lang="zh-CN" altLang="en-US" dirty="0"/>
              <a:t>进入程序，调用</a:t>
            </a:r>
            <a:r>
              <a:rPr lang="en-US" altLang="zh-CN" dirty="0"/>
              <a:t>start()</a:t>
            </a:r>
            <a:r>
              <a:rPr lang="zh-CN" altLang="en-US" dirty="0"/>
              <a:t>函数，由机器模式转为内核模式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进入</a:t>
            </a:r>
            <a:r>
              <a:rPr lang="en-US" altLang="zh-CN" dirty="0"/>
              <a:t>main()</a:t>
            </a:r>
            <a:r>
              <a:rPr lang="zh-CN" altLang="en-US" dirty="0"/>
              <a:t>函数，初始化内核模块，随后通过</a:t>
            </a:r>
            <a:r>
              <a:rPr lang="en-US" altLang="zh-CN" dirty="0" err="1"/>
              <a:t>userinit</a:t>
            </a:r>
            <a:r>
              <a:rPr lang="en-US" altLang="zh-CN" dirty="0"/>
              <a:t>()</a:t>
            </a:r>
            <a:r>
              <a:rPr lang="zh-CN" altLang="en-US" dirty="0"/>
              <a:t>函数初始化用户空间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err="1"/>
              <a:t>userinit</a:t>
            </a:r>
            <a:r>
              <a:rPr lang="en-US" altLang="zh-CN" dirty="0"/>
              <a:t>()</a:t>
            </a:r>
            <a:r>
              <a:rPr lang="zh-CN" altLang="en-US" dirty="0"/>
              <a:t>完成后，继续运行</a:t>
            </a:r>
            <a:r>
              <a:rPr lang="en-US" altLang="zh-CN" dirty="0"/>
              <a:t>main()</a:t>
            </a:r>
            <a:r>
              <a:rPr lang="zh-CN" altLang="en-US" dirty="0"/>
              <a:t>函数。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执行</a:t>
            </a:r>
            <a:r>
              <a:rPr lang="en-US" altLang="zh-CN" dirty="0"/>
              <a:t>main()</a:t>
            </a:r>
            <a:r>
              <a:rPr lang="zh-CN" altLang="en-US" dirty="0"/>
              <a:t>中的</a:t>
            </a:r>
            <a:r>
              <a:rPr lang="en-US" altLang="zh-CN" dirty="0"/>
              <a:t>scheduler()</a:t>
            </a:r>
            <a:r>
              <a:rPr lang="zh-CN" altLang="en-US" dirty="0"/>
              <a:t>切换到刚刚分配的用户进程。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执行进程中的</a:t>
            </a:r>
            <a:r>
              <a:rPr lang="en-US" altLang="zh-CN" dirty="0" err="1"/>
              <a:t>forkret</a:t>
            </a:r>
            <a:r>
              <a:rPr lang="en-US" altLang="zh-CN" dirty="0"/>
              <a:t>()</a:t>
            </a:r>
            <a:r>
              <a:rPr lang="zh-CN" altLang="en-US" dirty="0"/>
              <a:t>函数，然后执行</a:t>
            </a:r>
            <a:r>
              <a:rPr lang="en-US" altLang="zh-CN" dirty="0" err="1"/>
              <a:t>usertrapret</a:t>
            </a:r>
            <a:r>
              <a:rPr lang="en-US" altLang="zh-CN" dirty="0"/>
              <a:t>()</a:t>
            </a:r>
            <a:r>
              <a:rPr lang="zh-CN" altLang="en-US" dirty="0"/>
              <a:t>函数返回用户态。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在用户态中执行第一个程序，启动终端命令行</a:t>
            </a:r>
            <a:r>
              <a:rPr lang="en-US" altLang="zh-CN" dirty="0"/>
              <a:t>shell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23162584"/>
      </p:ext>
    </p:extLst>
  </p:cSld>
  <p:clrMapOvr>
    <a:masterClrMapping/>
  </p:clrMapOvr>
  <p:transition spd="slow" advClick="0" advTm="0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809939" y="1016951"/>
            <a:ext cx="1012073" cy="1012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3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3"/>
          <a:stretch>
            <a:fillRect/>
          </a:stretch>
        </p:blipFill>
        <p:spPr>
          <a:xfrm rot="16200000">
            <a:off x="4548276" y="459792"/>
            <a:ext cx="5304035" cy="4248472"/>
          </a:xfrm>
          <a:prstGeom prst="rect">
            <a:avLst/>
          </a:prstGeom>
        </p:spPr>
      </p:pic>
      <p:sp>
        <p:nvSpPr>
          <p:cNvPr id="2" name="MH_Entry_1">
            <a:extLst>
              <a:ext uri="{FF2B5EF4-FFF2-40B4-BE49-F238E27FC236}">
                <a16:creationId xmlns:a16="http://schemas.microsoft.com/office/drawing/2014/main" id="{7BDEB268-C048-EE3E-6974-320B959D20E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75656" y="2355726"/>
            <a:ext cx="3589854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解答与提问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611560" y="843558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安装相应工具链，在 </a:t>
            </a:r>
            <a:r>
              <a:rPr lang="en-US" altLang="zh-CN" dirty="0" err="1"/>
              <a:t>qemu</a:t>
            </a:r>
            <a:r>
              <a:rPr lang="en-US" altLang="zh-CN" dirty="0"/>
              <a:t> </a:t>
            </a:r>
            <a:r>
              <a:rPr lang="zh-CN" altLang="en-US" dirty="0"/>
              <a:t>中运行 </a:t>
            </a:r>
            <a:r>
              <a:rPr lang="en-US" altLang="zh-CN" dirty="0"/>
              <a:t>xv6 </a:t>
            </a:r>
            <a:r>
              <a:rPr lang="zh-CN" altLang="en-US" dirty="0"/>
              <a:t>。并在操作系统中运行 </a:t>
            </a:r>
            <a:r>
              <a:rPr lang="en-US" altLang="zh-CN" dirty="0"/>
              <a:t>ls </a:t>
            </a:r>
            <a:r>
              <a:rPr lang="zh-CN" altLang="en-US" dirty="0"/>
              <a:t>命令。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32B35A-57B3-2D06-4563-35206E89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256186"/>
            <a:ext cx="7775848" cy="36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66445"/>
      </p:ext>
    </p:extLst>
  </p:cSld>
  <p:clrMapOvr>
    <a:masterClrMapping/>
  </p:clrMapOvr>
  <p:transition spd="slow" advClick="0" advTm="0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721519" y="924567"/>
            <a:ext cx="2958243" cy="651419"/>
            <a:chOff x="721519" y="924567"/>
            <a:chExt cx="2958243" cy="651419"/>
          </a:xfrm>
        </p:grpSpPr>
        <p:sp>
          <p:nvSpPr>
            <p:cNvPr id="4" name="Arrow: Pentagon 45"/>
            <p:cNvSpPr/>
            <p:nvPr/>
          </p:nvSpPr>
          <p:spPr bwMode="auto">
            <a:xfrm>
              <a:off x="947352" y="1004486"/>
              <a:ext cx="2732410" cy="571500"/>
            </a:xfrm>
            <a:prstGeom prst="homePlate">
              <a:avLst/>
            </a:prstGeom>
            <a:solidFill>
              <a:schemeClr val="tx2">
                <a:alpha val="14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Arrow: Pentagon 2"/>
            <p:cNvSpPr/>
            <p:nvPr/>
          </p:nvSpPr>
          <p:spPr bwMode="auto">
            <a:xfrm>
              <a:off x="721519" y="924567"/>
              <a:ext cx="2732410" cy="571500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rmAutofit fontScale="85000" lnSpcReduction="10000"/>
            </a:bodyPr>
            <a:lstStyle/>
            <a:p>
              <a:pPr algn="ctr"/>
              <a:r>
                <a:rPr lang="zh-CN" altLang="en-US" sz="3200" b="1" dirty="0">
                  <a:solidFill>
                    <a:schemeClr val="bg1">
                      <a:lumMod val="100000"/>
                    </a:schemeClr>
                  </a:solidFill>
                </a:rPr>
                <a:t>目录</a:t>
              </a:r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</a:rPr>
                <a:t>/CONTENT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93644" y="3256076"/>
            <a:ext cx="3322574" cy="468262"/>
            <a:chOff x="3683842" y="2956724"/>
            <a:chExt cx="3322574" cy="468262"/>
          </a:xfrm>
        </p:grpSpPr>
        <p:sp>
          <p:nvSpPr>
            <p:cNvPr id="11" name="Diamond 29"/>
            <p:cNvSpPr/>
            <p:nvPr/>
          </p:nvSpPr>
          <p:spPr>
            <a:xfrm>
              <a:off x="3683842" y="2956724"/>
              <a:ext cx="468262" cy="46826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grpSp>
          <p:nvGrpSpPr>
            <p:cNvPr id="12" name="Group 30"/>
            <p:cNvGrpSpPr/>
            <p:nvPr/>
          </p:nvGrpSpPr>
          <p:grpSpPr>
            <a:xfrm>
              <a:off x="4034486" y="2979643"/>
              <a:ext cx="2971930" cy="422424"/>
              <a:chOff x="6444107" y="1469392"/>
              <a:chExt cx="4232109" cy="563232"/>
            </a:xfrm>
          </p:grpSpPr>
          <p:sp>
            <p:nvSpPr>
              <p:cNvPr id="21" name="TextBox 39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解答与提问</a:t>
                </a:r>
              </a:p>
            </p:txBody>
          </p:sp>
          <p:sp>
            <p:nvSpPr>
              <p:cNvPr id="22" name="TextBox 40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题目解答与提问环节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693644" y="2427734"/>
            <a:ext cx="3322574" cy="468262"/>
            <a:chOff x="3683842" y="2297792"/>
            <a:chExt cx="3322574" cy="468262"/>
          </a:xfrm>
        </p:grpSpPr>
        <p:sp>
          <p:nvSpPr>
            <p:cNvPr id="13" name="Diamond 31"/>
            <p:cNvSpPr/>
            <p:nvPr/>
          </p:nvSpPr>
          <p:spPr>
            <a:xfrm>
              <a:off x="3683842" y="2297792"/>
              <a:ext cx="468262" cy="46826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grpSp>
          <p:nvGrpSpPr>
            <p:cNvPr id="14" name="Group 32"/>
            <p:cNvGrpSpPr/>
            <p:nvPr/>
          </p:nvGrpSpPr>
          <p:grpSpPr>
            <a:xfrm>
              <a:off x="4034486" y="2320711"/>
              <a:ext cx="2971930" cy="422424"/>
              <a:chOff x="6444107" y="1469392"/>
              <a:chExt cx="4232109" cy="563232"/>
            </a:xfrm>
          </p:grpSpPr>
          <p:sp>
            <p:nvSpPr>
              <p:cNvPr id="19" name="TextBox 37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XV6</a:t>
                </a:r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启动！</a:t>
                </a:r>
              </a:p>
            </p:txBody>
          </p:sp>
          <p:sp>
            <p:nvSpPr>
              <p:cNvPr id="20" name="TextBox 38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XV6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的启动过程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3683844" y="1638860"/>
            <a:ext cx="3322572" cy="468262"/>
            <a:chOff x="3683844" y="1638860"/>
            <a:chExt cx="3322572" cy="468262"/>
          </a:xfrm>
        </p:grpSpPr>
        <p:sp>
          <p:nvSpPr>
            <p:cNvPr id="15" name="Diamond 33"/>
            <p:cNvSpPr/>
            <p:nvPr/>
          </p:nvSpPr>
          <p:spPr>
            <a:xfrm>
              <a:off x="3683844" y="1638860"/>
              <a:ext cx="468262" cy="46826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grpSp>
          <p:nvGrpSpPr>
            <p:cNvPr id="16" name="Group 34"/>
            <p:cNvGrpSpPr/>
            <p:nvPr/>
          </p:nvGrpSpPr>
          <p:grpSpPr>
            <a:xfrm>
              <a:off x="4034486" y="1661779"/>
              <a:ext cx="2971930" cy="422424"/>
              <a:chOff x="6444107" y="1469392"/>
              <a:chExt cx="4232109" cy="563232"/>
            </a:xfrm>
          </p:grpSpPr>
          <p:sp>
            <p:nvSpPr>
              <p:cNvPr id="17" name="TextBox 35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accent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编译</a:t>
                </a:r>
              </a:p>
            </p:txBody>
          </p:sp>
          <p:sp>
            <p:nvSpPr>
              <p:cNvPr id="18" name="TextBox 36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XV6 </a:t>
                </a:r>
                <a:r>
                  <a:rPr lang="en-US" altLang="zh-CN" sz="1050" dirty="0" err="1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Makefile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</a:t>
                </a:r>
              </a:p>
            </p:txBody>
          </p:sp>
        </p:grpSp>
      </p:grpSp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86388" y="267494"/>
            <a:ext cx="59248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阅读 </a:t>
            </a:r>
            <a:r>
              <a:rPr lang="en-US" altLang="zh-CN" dirty="0" err="1"/>
              <a:t>ls.c</a:t>
            </a:r>
            <a:r>
              <a:rPr lang="en-US" altLang="zh-CN" dirty="0"/>
              <a:t> </a:t>
            </a:r>
            <a:r>
              <a:rPr lang="zh-CN" altLang="en-US" dirty="0"/>
              <a:t>。请回答：代码中的 </a:t>
            </a:r>
            <a:r>
              <a:rPr lang="en-US" altLang="zh-CN" dirty="0"/>
              <a:t>read() </a:t>
            </a:r>
            <a:r>
              <a:rPr lang="zh-CN" altLang="en-US" dirty="0"/>
              <a:t>函数和 </a:t>
            </a:r>
            <a:r>
              <a:rPr lang="en-US" altLang="zh-CN" dirty="0" err="1"/>
              <a:t>printf</a:t>
            </a:r>
            <a:r>
              <a:rPr lang="en-US" altLang="zh-CN" dirty="0"/>
              <a:t>() </a:t>
            </a:r>
            <a:r>
              <a:rPr lang="zh-CN" altLang="en-US" dirty="0"/>
              <a:t>函数哪个是系统调用？它们的函 数声明在哪里，函数定义在哪里？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read()</a:t>
            </a:r>
            <a:r>
              <a:rPr lang="zh-CN" altLang="en-US" dirty="0"/>
              <a:t>函数是系统调用函数，通过系统调用对访问进行申。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read()</a:t>
            </a:r>
            <a:r>
              <a:rPr lang="zh-CN" altLang="en-US" dirty="0"/>
              <a:t>和</a:t>
            </a:r>
            <a:r>
              <a:rPr lang="en-US" altLang="zh-CN" dirty="0" err="1"/>
              <a:t>printf</a:t>
            </a:r>
            <a:r>
              <a:rPr lang="en-US" altLang="zh-CN" dirty="0"/>
              <a:t>()</a:t>
            </a:r>
            <a:r>
              <a:rPr lang="zh-CN" altLang="en-US" dirty="0"/>
              <a:t>函数声明在</a:t>
            </a:r>
            <a:r>
              <a:rPr lang="en-US" altLang="zh-CN" dirty="0"/>
              <a:t>user</a:t>
            </a:r>
            <a:r>
              <a:rPr lang="zh-CN" altLang="en-US" dirty="0"/>
              <a:t>文件夹中的</a:t>
            </a:r>
            <a:r>
              <a:rPr lang="en-US" altLang="zh-CN" dirty="0"/>
              <a:t>&lt;</a:t>
            </a:r>
            <a:r>
              <a:rPr lang="en-US" altLang="zh-CN" dirty="0" err="1"/>
              <a:t>user.h</a:t>
            </a:r>
            <a:r>
              <a:rPr lang="en-US" altLang="zh-CN" dirty="0"/>
              <a:t>&gt;</a:t>
            </a:r>
            <a:r>
              <a:rPr lang="zh-CN" altLang="en-US" dirty="0"/>
              <a:t>文件。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read</a:t>
            </a:r>
            <a:r>
              <a:rPr lang="zh-CN" altLang="en-US" dirty="0"/>
              <a:t>函数首先在</a:t>
            </a:r>
            <a:r>
              <a:rPr lang="en-US" altLang="zh-CN" dirty="0"/>
              <a:t>kernel</a:t>
            </a:r>
            <a:r>
              <a:rPr lang="zh-CN" altLang="en-US" dirty="0"/>
              <a:t>文件中的</a:t>
            </a:r>
            <a:r>
              <a:rPr lang="en-US" altLang="zh-CN" dirty="0" err="1"/>
              <a:t>sysfile.c</a:t>
            </a:r>
            <a:r>
              <a:rPr lang="zh-CN" altLang="en-US" dirty="0"/>
              <a:t>文件中，即系统调用的响应函数</a:t>
            </a:r>
            <a:r>
              <a:rPr lang="en-US" altLang="zh-CN" dirty="0" err="1"/>
              <a:t>sys_read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printf</a:t>
            </a:r>
            <a:r>
              <a:rPr lang="zh-CN" altLang="en-US" dirty="0"/>
              <a:t>函数定义位于</a:t>
            </a:r>
            <a:r>
              <a:rPr lang="en-US" altLang="zh-CN" dirty="0"/>
              <a:t>kernel</a:t>
            </a:r>
            <a:r>
              <a:rPr lang="zh-CN" altLang="en-US" dirty="0"/>
              <a:t>文件夹中的</a:t>
            </a:r>
            <a:r>
              <a:rPr lang="en-US" altLang="zh-CN" dirty="0" err="1"/>
              <a:t>printf.c</a:t>
            </a:r>
            <a:r>
              <a:rPr lang="zh-CN" altLang="en-US" dirty="0"/>
              <a:t>文件中。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53C73-3215-8A2F-F647-11B62040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555526"/>
            <a:ext cx="2172854" cy="448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28540"/>
      </p:ext>
    </p:extLst>
  </p:cSld>
  <p:clrMapOvr>
    <a:masterClrMapping/>
  </p:clrMapOvr>
  <p:transition spd="slow" advClick="0" advTm="0">
    <p:wheel spokes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67348" y="339502"/>
            <a:ext cx="6018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阅读 </a:t>
            </a:r>
            <a:r>
              <a:rPr lang="en-US" altLang="zh-CN" dirty="0" err="1"/>
              <a:t>usys.S</a:t>
            </a:r>
            <a:r>
              <a:rPr lang="en-US" altLang="zh-CN" dirty="0"/>
              <a:t> </a:t>
            </a:r>
            <a:r>
              <a:rPr lang="zh-CN" altLang="en-US" dirty="0"/>
              <a:t>，查阅 </a:t>
            </a:r>
            <a:r>
              <a:rPr lang="en-US" altLang="zh-CN" dirty="0"/>
              <a:t>RISC-V </a:t>
            </a:r>
            <a:r>
              <a:rPr lang="zh-CN" altLang="en-US" dirty="0"/>
              <a:t>相关知识，请问 </a:t>
            </a:r>
            <a:r>
              <a:rPr lang="en-US" altLang="zh-CN" dirty="0" err="1"/>
              <a:t>ecall</a:t>
            </a:r>
            <a:r>
              <a:rPr lang="en-US" altLang="zh-CN" dirty="0"/>
              <a:t> </a:t>
            </a:r>
            <a:r>
              <a:rPr lang="zh-CN" altLang="en-US" dirty="0"/>
              <a:t>指令的功能是什么？（如果找不到 </a:t>
            </a:r>
            <a:r>
              <a:rPr lang="en-US" altLang="zh-CN" dirty="0" err="1"/>
              <a:t>usys.S</a:t>
            </a:r>
            <a:r>
              <a:rPr lang="en-US" altLang="zh-CN" dirty="0"/>
              <a:t> </a:t>
            </a:r>
            <a:r>
              <a:rPr lang="zh-CN" altLang="en-US" dirty="0"/>
              <a:t>，请自我反思一下，不要阅读静态代码）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usys.S</a:t>
            </a:r>
            <a:r>
              <a:rPr lang="zh-CN" altLang="en-US" dirty="0"/>
              <a:t>中均为系统调用函数相关代码。将对应的系统调用号放到</a:t>
            </a:r>
            <a:r>
              <a:rPr lang="en-US" altLang="zh-CN" dirty="0"/>
              <a:t>a7</a:t>
            </a:r>
            <a:r>
              <a:rPr lang="zh-CN" altLang="en-US" dirty="0"/>
              <a:t>寄存器中，然后执行</a:t>
            </a:r>
            <a:r>
              <a:rPr lang="en-US" altLang="zh-CN" dirty="0" err="1"/>
              <a:t>ecall</a:t>
            </a:r>
            <a:r>
              <a:rPr lang="zh-CN" altLang="en-US" dirty="0"/>
              <a:t>指令陷入内核执行该系统调用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ecall</a:t>
            </a:r>
            <a:r>
              <a:rPr lang="zh-CN" altLang="en-US" dirty="0"/>
              <a:t>指令的功能是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触发系统调用，控制权从用户模式切换到内核模式，</a:t>
            </a:r>
            <a:r>
              <a:rPr lang="zh-CN" altLang="en-US" sz="1800" kern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执行内核态程序，保护现场并进行系统调用最后恢复现场返回用户态</a:t>
            </a:r>
            <a:endParaRPr lang="en-US" altLang="zh-CN" sz="1800" kern="0" dirty="0">
              <a:solidFill>
                <a:srgbClr val="333333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B9224E-4B46-8B99-4089-C3263820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65373"/>
            <a:ext cx="2622685" cy="44960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51D4FE-C8A9-6B00-ECC7-04EC6F08F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51870"/>
            <a:ext cx="5597074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54234"/>
      </p:ext>
    </p:extLst>
  </p:cSld>
  <p:clrMapOvr>
    <a:masterClrMapping/>
  </p:clrMapOvr>
  <p:transition spd="slow" advClick="0" advTm="0">
    <p:wheel spokes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467544" y="411510"/>
            <a:ext cx="7560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阅读 </a:t>
            </a:r>
            <a:r>
              <a:rPr lang="en-US" altLang="zh-CN" b="1" dirty="0"/>
              <a:t>xv6 </a:t>
            </a:r>
            <a:r>
              <a:rPr lang="zh-CN" altLang="en-US" b="1" dirty="0"/>
              <a:t>项目相关的 </a:t>
            </a:r>
            <a:r>
              <a:rPr lang="en-US" altLang="zh-CN" b="1" dirty="0" err="1"/>
              <a:t>Makefile</a:t>
            </a:r>
            <a:r>
              <a:rPr lang="en-US" altLang="zh-CN" b="1" dirty="0"/>
              <a:t> </a:t>
            </a:r>
            <a:r>
              <a:rPr lang="zh-CN" altLang="en-US" b="1" dirty="0"/>
              <a:t>文件、 </a:t>
            </a:r>
            <a:r>
              <a:rPr lang="en-US" altLang="zh-CN" b="1" dirty="0" err="1"/>
              <a:t>mkfs.c</a:t>
            </a:r>
            <a:r>
              <a:rPr lang="en-US" altLang="zh-CN" b="1" dirty="0"/>
              <a:t> </a:t>
            </a:r>
            <a:r>
              <a:rPr lang="zh-CN" altLang="en-US" b="1" dirty="0"/>
              <a:t>文件和链接器相关文件，分析 </a:t>
            </a:r>
            <a:r>
              <a:rPr lang="en-US" altLang="zh-CN" b="1" dirty="0"/>
              <a:t>xv6 </a:t>
            </a:r>
            <a:r>
              <a:rPr lang="zh-CN" altLang="en-US" b="1" dirty="0"/>
              <a:t>把内核和 用户态程序编译链接的整个过程。并思考一个问题，</a:t>
            </a:r>
            <a:r>
              <a:rPr lang="en-US" altLang="zh-CN" b="1" dirty="0"/>
              <a:t>xv6 </a:t>
            </a:r>
            <a:r>
              <a:rPr lang="zh-CN" altLang="en-US" b="1" dirty="0"/>
              <a:t>运行的时候， </a:t>
            </a:r>
            <a:r>
              <a:rPr lang="en-US" altLang="zh-CN" b="1" dirty="0"/>
              <a:t>ls </a:t>
            </a:r>
            <a:r>
              <a:rPr lang="zh-CN" altLang="en-US" b="1" dirty="0"/>
              <a:t>可以看到里面有一 个 </a:t>
            </a:r>
            <a:r>
              <a:rPr lang="en-US" altLang="zh-CN" b="1" dirty="0"/>
              <a:t>README </a:t>
            </a:r>
            <a:r>
              <a:rPr lang="zh-CN" altLang="en-US" b="1" dirty="0"/>
              <a:t>文件，我在 </a:t>
            </a:r>
            <a:r>
              <a:rPr lang="en-US" altLang="zh-CN" b="1" dirty="0"/>
              <a:t>xv6 </a:t>
            </a:r>
            <a:r>
              <a:rPr lang="zh-CN" altLang="en-US" b="1" dirty="0"/>
              <a:t>操作系统把它删除，为什么本地项目的 </a:t>
            </a:r>
            <a:r>
              <a:rPr lang="en-US" altLang="zh-CN" b="1" dirty="0"/>
              <a:t>README </a:t>
            </a:r>
            <a:r>
              <a:rPr lang="zh-CN" altLang="en-US" b="1" dirty="0"/>
              <a:t>文件仍存在（反 之如此）？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7BFA1-21F8-6345-E8E9-8E7563C7A6D6}"/>
              </a:ext>
            </a:extLst>
          </p:cNvPr>
          <p:cNvSpPr txBox="1"/>
          <p:nvPr/>
        </p:nvSpPr>
        <p:spPr>
          <a:xfrm>
            <a:off x="323528" y="1946902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mkfs.c</a:t>
            </a:r>
            <a:r>
              <a:rPr lang="zh-CN" altLang="en-US" dirty="0"/>
              <a:t>主要功能是将一组文件打包到一个文件系统中，并创建一个文件系统的镜像。作用相当于</a:t>
            </a:r>
            <a:r>
              <a:rPr lang="en-US" altLang="zh-CN" dirty="0" err="1"/>
              <a:t>OSLab</a:t>
            </a:r>
            <a:r>
              <a:rPr lang="zh-CN" altLang="en-US" dirty="0"/>
              <a:t>中的</a:t>
            </a:r>
            <a:r>
              <a:rPr lang="en-US" altLang="zh-CN" dirty="0" err="1"/>
              <a:t>createimage.c</a:t>
            </a:r>
            <a:r>
              <a:rPr lang="zh-CN" altLang="en-US" dirty="0"/>
              <a:t>，但并不会将内核</a:t>
            </a:r>
            <a:r>
              <a:rPr lang="en-US" altLang="zh-CN" dirty="0"/>
              <a:t>kernel/kernel</a:t>
            </a:r>
            <a:r>
              <a:rPr lang="zh-CN" altLang="en-US" dirty="0"/>
              <a:t>装入</a:t>
            </a:r>
            <a:r>
              <a:rPr lang="en-US" altLang="zh-CN" dirty="0" err="1"/>
              <a:t>img</a:t>
            </a:r>
            <a:r>
              <a:rPr lang="zh-CN" altLang="en-US" dirty="0"/>
              <a:t>中。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E3185E-0AC0-9D57-6F35-83152AD6A664}"/>
              </a:ext>
            </a:extLst>
          </p:cNvPr>
          <p:cNvSpPr txBox="1"/>
          <p:nvPr/>
        </p:nvSpPr>
        <p:spPr>
          <a:xfrm>
            <a:off x="395536" y="3014994"/>
            <a:ext cx="385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rm</a:t>
            </a:r>
            <a:r>
              <a:rPr lang="zh-CN" altLang="en-US" dirty="0"/>
              <a:t>命令的函数设计中，主要调用了</a:t>
            </a:r>
            <a:r>
              <a:rPr lang="en-US" altLang="zh-CN" dirty="0"/>
              <a:t>unlink</a:t>
            </a:r>
            <a:r>
              <a:rPr lang="zh-CN" altLang="en-US" dirty="0"/>
              <a:t>函数</a:t>
            </a:r>
            <a:r>
              <a:rPr lang="en-US" altLang="zh-CN" dirty="0"/>
              <a:t>,</a:t>
            </a:r>
            <a:r>
              <a:rPr lang="zh-CN" altLang="en-US" dirty="0"/>
              <a:t>这是个系统调用函数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5144A5-7EDF-CFA7-B46B-5A5188A0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571750"/>
            <a:ext cx="3384376" cy="25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73869"/>
      </p:ext>
    </p:extLst>
  </p:cSld>
  <p:clrMapOvr>
    <a:masterClrMapping/>
  </p:clrMapOvr>
  <p:transition spd="slow" advClick="0" advTm="0">
    <p:wheel spokes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8697C4-E3B1-1B3C-C6FB-8727AD79035A}"/>
              </a:ext>
            </a:extLst>
          </p:cNvPr>
          <p:cNvSpPr txBox="1"/>
          <p:nvPr/>
        </p:nvSpPr>
        <p:spPr>
          <a:xfrm>
            <a:off x="176738" y="433165"/>
            <a:ext cx="8967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文件内容在</a:t>
            </a:r>
            <a:r>
              <a:rPr lang="en-US" altLang="zh-CN" dirty="0"/>
              <a:t>OS</a:t>
            </a:r>
            <a:r>
              <a:rPr lang="zh-CN" altLang="en-US" dirty="0"/>
              <a:t>文件管理系统中是一个或者多个数据块，</a:t>
            </a:r>
            <a:r>
              <a:rPr lang="en-US" altLang="zh-CN" dirty="0" err="1"/>
              <a:t>inode</a:t>
            </a:r>
            <a:r>
              <a:rPr lang="zh-CN" altLang="en-US" dirty="0"/>
              <a:t>是管理数据块的元指针，一个文件有一个属于自己的</a:t>
            </a:r>
            <a:r>
              <a:rPr lang="en-US" altLang="zh-CN" dirty="0" err="1"/>
              <a:t>inode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创建一个文件，则需要从文件系统中申请空间，则需要从</a:t>
            </a:r>
            <a:r>
              <a:rPr lang="en-US" altLang="zh-CN" dirty="0" err="1"/>
              <a:t>inode</a:t>
            </a:r>
            <a:r>
              <a:rPr lang="zh-CN" altLang="en-US" dirty="0"/>
              <a:t>位图块 中查找空闲的</a:t>
            </a:r>
            <a:r>
              <a:rPr lang="en-US" altLang="zh-CN" dirty="0" err="1"/>
              <a:t>inode</a:t>
            </a:r>
            <a:r>
              <a:rPr lang="zh-CN" altLang="en-US" dirty="0"/>
              <a:t>，申请到了</a:t>
            </a:r>
            <a:r>
              <a:rPr lang="en-US" altLang="zh-CN" dirty="0" err="1"/>
              <a:t>inode</a:t>
            </a:r>
            <a:r>
              <a:rPr lang="zh-CN" altLang="en-US" dirty="0"/>
              <a:t>之后想要向这个文件内写入数据，则需要从块位图块中申请存放数据的空闲块，并将申请到的数据块交给</a:t>
            </a:r>
            <a:r>
              <a:rPr lang="en-US" altLang="zh-CN" dirty="0" err="1"/>
              <a:t>inode</a:t>
            </a:r>
            <a:r>
              <a:rPr lang="zh-CN" altLang="en-US" dirty="0"/>
              <a:t>下的数据块管理。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A1C9F0-5595-F902-746A-A6BA933F1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9" y="2156143"/>
            <a:ext cx="4067944" cy="18156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6996FE-456A-8EB6-D02C-2B6C1287DBB3}"/>
              </a:ext>
            </a:extLst>
          </p:cNvPr>
          <p:cNvSpPr txBox="1"/>
          <p:nvPr/>
        </p:nvSpPr>
        <p:spPr>
          <a:xfrm>
            <a:off x="226160" y="2715766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通过指定的文件目录</a:t>
            </a:r>
            <a:r>
              <a:rPr lang="en-US" altLang="zh-CN" dirty="0"/>
              <a:t>/</a:t>
            </a:r>
            <a:r>
              <a:rPr lang="zh-CN" altLang="en-US" dirty="0"/>
              <a:t>文件名 ，内核能够找到这个文件的目录</a:t>
            </a:r>
            <a:r>
              <a:rPr lang="en-US" altLang="zh-CN" dirty="0"/>
              <a:t>(</a:t>
            </a:r>
            <a:r>
              <a:rPr lang="en-US" altLang="zh-CN" dirty="0" err="1"/>
              <a:t>dentry</a:t>
            </a:r>
            <a:r>
              <a:rPr lang="en-US" altLang="zh-CN" dirty="0"/>
              <a:t>) </a:t>
            </a:r>
            <a:r>
              <a:rPr lang="zh-CN" altLang="en-US" dirty="0"/>
              <a:t>以及 文件管理元数据</a:t>
            </a:r>
            <a:r>
              <a:rPr lang="en-US" altLang="zh-CN" dirty="0"/>
              <a:t>(</a:t>
            </a:r>
            <a:r>
              <a:rPr lang="en-US" altLang="zh-CN" dirty="0" err="1"/>
              <a:t>inode</a:t>
            </a:r>
            <a:r>
              <a:rPr lang="en-US" altLang="zh-CN" dirty="0"/>
              <a:t>)</a:t>
            </a:r>
            <a:r>
              <a:rPr lang="zh-CN" altLang="en-US" dirty="0"/>
              <a:t>，通过对应的磁盘文件系统操作完成针对</a:t>
            </a:r>
            <a:r>
              <a:rPr lang="en-US" altLang="zh-CN" dirty="0" err="1"/>
              <a:t>dentry</a:t>
            </a:r>
            <a:r>
              <a:rPr lang="zh-CN" altLang="en-US" dirty="0"/>
              <a:t>和</a:t>
            </a:r>
            <a:r>
              <a:rPr lang="en-US" altLang="zh-CN" dirty="0" err="1"/>
              <a:t>inode</a:t>
            </a:r>
            <a:r>
              <a:rPr lang="zh-CN" altLang="en-US" dirty="0"/>
              <a:t>的操作。</a:t>
            </a:r>
          </a:p>
        </p:txBody>
      </p:sp>
    </p:spTree>
    <p:extLst>
      <p:ext uri="{BB962C8B-B14F-4D97-AF65-F5344CB8AC3E}">
        <p14:creationId xmlns:p14="http://schemas.microsoft.com/office/powerpoint/2010/main" val="1338125107"/>
      </p:ext>
    </p:extLst>
  </p:cSld>
  <p:clrMapOvr>
    <a:masterClrMapping/>
  </p:clrMapOvr>
  <p:transition spd="slow" advClick="0" advTm="0"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1D7D8B-F1EE-C0E7-5206-8E48A3135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26" y="545904"/>
            <a:ext cx="3958384" cy="13681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B215BC-5BB3-A136-4B1B-96832DF3E39D}"/>
              </a:ext>
            </a:extLst>
          </p:cNvPr>
          <p:cNvSpPr txBox="1"/>
          <p:nvPr/>
        </p:nvSpPr>
        <p:spPr>
          <a:xfrm>
            <a:off x="3238" y="267494"/>
            <a:ext cx="4962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            </a:t>
            </a:r>
            <a:r>
              <a:rPr lang="en-US" altLang="zh-CN" dirty="0" err="1"/>
              <a:t>ulink</a:t>
            </a:r>
            <a:r>
              <a:rPr lang="zh-CN" altLang="en-US" dirty="0"/>
              <a:t>的删除逻辑主要通过变更文件</a:t>
            </a:r>
            <a:r>
              <a:rPr lang="en-US" altLang="zh-CN" dirty="0" err="1"/>
              <a:t>dentry</a:t>
            </a:r>
            <a:r>
              <a:rPr lang="zh-CN" altLang="en-US" dirty="0"/>
              <a:t>以及 </a:t>
            </a:r>
            <a:r>
              <a:rPr lang="en-US" altLang="zh-CN" dirty="0" err="1"/>
              <a:t>inode</a:t>
            </a:r>
            <a:r>
              <a:rPr lang="zh-CN" altLang="en-US" dirty="0"/>
              <a:t>中的引用计数和链接计数来达到删除文件的目的。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            用户触发针对一个文件的删除，会从</a:t>
            </a:r>
            <a:r>
              <a:rPr lang="en-US" altLang="zh-CN" dirty="0" err="1"/>
              <a:t>dcache</a:t>
            </a:r>
            <a:r>
              <a:rPr lang="zh-CN" altLang="en-US" dirty="0"/>
              <a:t>中的活跃链表（</a:t>
            </a:r>
            <a:r>
              <a:rPr lang="en-US" altLang="zh-CN" dirty="0"/>
              <a:t>hash-list</a:t>
            </a:r>
            <a:r>
              <a:rPr lang="zh-CN" altLang="en-US" dirty="0"/>
              <a:t>）中直接回收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481204-809F-26C2-DE6A-DB8C646BBB61}"/>
              </a:ext>
            </a:extLst>
          </p:cNvPr>
          <p:cNvSpPr txBox="1"/>
          <p:nvPr/>
        </p:nvSpPr>
        <p:spPr>
          <a:xfrm>
            <a:off x="144287" y="1953397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unlink</a:t>
            </a:r>
            <a:r>
              <a:rPr lang="zh-CN" altLang="en-US" dirty="0"/>
              <a:t>操作本质上并不会立即从磁盘上清理文件内容，而是将该文件在文件系统中的各个元数据引用计数清零或者减少，</a:t>
            </a:r>
            <a:r>
              <a:rPr lang="zh-CN" altLang="en-US" b="1" dirty="0">
                <a:solidFill>
                  <a:schemeClr val="accent1"/>
                </a:solidFill>
              </a:rPr>
              <a:t>并且从相关的</a:t>
            </a:r>
            <a:r>
              <a:rPr lang="en-US" altLang="zh-CN" b="1" dirty="0">
                <a:solidFill>
                  <a:schemeClr val="accent1"/>
                </a:solidFill>
              </a:rPr>
              <a:t>cache</a:t>
            </a:r>
            <a:r>
              <a:rPr lang="zh-CN" altLang="en-US" b="1" dirty="0">
                <a:solidFill>
                  <a:schemeClr val="accent1"/>
                </a:solidFill>
              </a:rPr>
              <a:t>中清除，后续的磁盘文件系统数据内容清理则是由操作系统来做的。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8387E5-3D05-6974-4E75-5B6B319E6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126" y="2314207"/>
            <a:ext cx="3405836" cy="21668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340277-35B8-2E7F-DA52-AD4A228B83F7}"/>
              </a:ext>
            </a:extLst>
          </p:cNvPr>
          <p:cNvSpPr txBox="1"/>
          <p:nvPr/>
        </p:nvSpPr>
        <p:spPr>
          <a:xfrm>
            <a:off x="144287" y="3507854"/>
            <a:ext cx="4750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</a:t>
            </a:r>
            <a:r>
              <a:rPr lang="zh-CN" altLang="en-US" dirty="0"/>
              <a:t>在</a:t>
            </a:r>
            <a:r>
              <a:rPr lang="en-US" altLang="zh-CN" dirty="0"/>
              <a:t>xv6</a:t>
            </a:r>
            <a:r>
              <a:rPr lang="zh-CN" altLang="en-US" dirty="0"/>
              <a:t>系统内删除文件的行为仅会作用于</a:t>
            </a:r>
            <a:r>
              <a:rPr lang="en-US" altLang="zh-CN" dirty="0"/>
              <a:t>xv6</a:t>
            </a:r>
            <a:r>
              <a:rPr lang="zh-CN" altLang="en-US" dirty="0"/>
              <a:t>的文件系统，而不会对本地项目产生影响；反之，在本地项目删除文件的行为也不会影响到</a:t>
            </a:r>
            <a:r>
              <a:rPr lang="en-US" altLang="zh-CN" dirty="0"/>
              <a:t>xv6</a:t>
            </a:r>
            <a:r>
              <a:rPr lang="zh-CN" altLang="en-US" dirty="0"/>
              <a:t>的文件系统，即</a:t>
            </a:r>
            <a:r>
              <a:rPr lang="en-US" altLang="zh-CN" dirty="0"/>
              <a:t>xv6</a:t>
            </a:r>
            <a:r>
              <a:rPr lang="zh-CN" altLang="en-US" dirty="0"/>
              <a:t>系统内的同名文件不会被删除。</a:t>
            </a:r>
          </a:p>
        </p:txBody>
      </p:sp>
    </p:spTree>
    <p:extLst>
      <p:ext uri="{BB962C8B-B14F-4D97-AF65-F5344CB8AC3E}">
        <p14:creationId xmlns:p14="http://schemas.microsoft.com/office/powerpoint/2010/main" val="400718815"/>
      </p:ext>
    </p:extLst>
  </p:cSld>
  <p:clrMapOvr>
    <a:masterClrMapping/>
  </p:clrMapOvr>
  <p:transition spd="slow" advClick="0" advTm="0">
    <p:wheel spokes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152392" y="331943"/>
            <a:ext cx="7227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使用 </a:t>
            </a:r>
            <a:r>
              <a:rPr lang="en-US" altLang="zh-CN" b="1" dirty="0" err="1"/>
              <a:t>gdb</a:t>
            </a:r>
            <a:r>
              <a:rPr lang="en-US" altLang="zh-CN" b="1" dirty="0"/>
              <a:t> </a:t>
            </a:r>
            <a:r>
              <a:rPr lang="zh-CN" altLang="en-US" b="1" dirty="0"/>
              <a:t>给 </a:t>
            </a:r>
            <a:r>
              <a:rPr lang="en-US" altLang="zh-CN" b="1" dirty="0"/>
              <a:t>xv6 </a:t>
            </a:r>
            <a:r>
              <a:rPr lang="zh-CN" altLang="en-US" b="1" dirty="0"/>
              <a:t>的内核打断点，请回答 </a:t>
            </a:r>
            <a:r>
              <a:rPr lang="en-US" altLang="zh-CN" b="1" dirty="0"/>
              <a:t>xv6 </a:t>
            </a:r>
            <a:r>
              <a:rPr lang="zh-CN" altLang="en-US" b="1" dirty="0"/>
              <a:t>内核运行的第一条指令是什么，它的物理地址是 什么？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第一条指令是“</a:t>
            </a:r>
            <a:r>
              <a:rPr lang="en-US" altLang="zh-CN" dirty="0" err="1"/>
              <a:t>auipc</a:t>
            </a:r>
            <a:r>
              <a:rPr lang="en-US" altLang="zh-CN" dirty="0"/>
              <a:t> sp,0x9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物理地址是</a:t>
            </a:r>
            <a:r>
              <a:rPr lang="en-US" altLang="zh-CN" dirty="0"/>
              <a:t>0x80000000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E1246B-0960-207D-B6FD-2FD3DBA50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00"/>
          <a:stretch/>
        </p:blipFill>
        <p:spPr>
          <a:xfrm>
            <a:off x="168766" y="3710710"/>
            <a:ext cx="6485251" cy="777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BF9FE-569D-BF6F-E2DF-548E6F302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66" y="1750611"/>
            <a:ext cx="4448208" cy="16573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CADC5B-6C41-66A1-8063-426A8AB1A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18" y="1848177"/>
            <a:ext cx="3331367" cy="12003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FCC8B8-03F6-D373-3A4D-34019A20EC4D}"/>
              </a:ext>
            </a:extLst>
          </p:cNvPr>
          <p:cNvSpPr txBox="1"/>
          <p:nvPr/>
        </p:nvSpPr>
        <p:spPr>
          <a:xfrm>
            <a:off x="5857944" y="1043893"/>
            <a:ext cx="306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Q:</a:t>
            </a:r>
            <a:r>
              <a:rPr lang="zh-CN" altLang="en-US" dirty="0"/>
              <a:t>为什么在</a:t>
            </a:r>
            <a:r>
              <a:rPr lang="en-US" altLang="zh-CN" dirty="0"/>
              <a:t>_entry</a:t>
            </a:r>
            <a:r>
              <a:rPr lang="zh-CN" altLang="en-US" dirty="0"/>
              <a:t>上打断点，实际地址是</a:t>
            </a:r>
            <a:r>
              <a:rPr lang="en-US" altLang="zh-CN" dirty="0"/>
              <a:t>0x8000000a?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310423"/>
      </p:ext>
    </p:extLst>
  </p:cSld>
  <p:clrMapOvr>
    <a:masterClrMapping/>
  </p:clrMapOvr>
  <p:transition spd="slow" advClick="0" advTm="0">
    <p:wheel spokes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467544" y="746587"/>
            <a:ext cx="7560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entry.S</a:t>
            </a:r>
            <a:r>
              <a:rPr lang="en-US" altLang="zh-CN" dirty="0"/>
              <a:t> </a:t>
            </a:r>
            <a:r>
              <a:rPr lang="zh-CN" altLang="en-US" dirty="0"/>
              <a:t>文件中的 </a:t>
            </a:r>
            <a:r>
              <a:rPr lang="en-US" altLang="zh-CN" dirty="0"/>
              <a:t>_entry </a:t>
            </a:r>
            <a:r>
              <a:rPr lang="zh-CN" altLang="en-US" dirty="0"/>
              <a:t>做了什么，之后程序跳转到哪里执行？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_entry</a:t>
            </a:r>
            <a:r>
              <a:rPr lang="zh-CN" altLang="en-US" dirty="0"/>
              <a:t>的主要作用是设置每个</a:t>
            </a:r>
            <a:r>
              <a:rPr lang="en-US" altLang="zh-CN" dirty="0"/>
              <a:t>CPU</a:t>
            </a:r>
            <a:r>
              <a:rPr lang="zh-CN" altLang="en-US" dirty="0"/>
              <a:t>的</a:t>
            </a:r>
            <a:r>
              <a:rPr lang="en-US" altLang="zh-CN" dirty="0"/>
              <a:t>C</a:t>
            </a:r>
            <a:r>
              <a:rPr lang="zh-CN" altLang="en-US" dirty="0"/>
              <a:t>语言堆栈，然后跳转到</a:t>
            </a:r>
            <a:r>
              <a:rPr lang="en-US" altLang="zh-CN" dirty="0"/>
              <a:t>C</a:t>
            </a:r>
            <a:r>
              <a:rPr lang="zh-CN" altLang="en-US" dirty="0"/>
              <a:t>代码的启动函数 </a:t>
            </a:r>
            <a:r>
              <a:rPr lang="en-US" altLang="zh-CN" dirty="0"/>
              <a:t>start</a:t>
            </a:r>
            <a:r>
              <a:rPr lang="zh-CN" altLang="en-US" dirty="0"/>
              <a:t>，从而启动操作系统内核。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阅读 </a:t>
            </a:r>
            <a:r>
              <a:rPr lang="en-US" altLang="zh-CN" dirty="0" err="1"/>
              <a:t>riscv.h</a:t>
            </a:r>
            <a:r>
              <a:rPr lang="en-US" altLang="zh-CN" dirty="0"/>
              <a:t> </a:t>
            </a:r>
            <a:r>
              <a:rPr lang="zh-CN" altLang="en-US" dirty="0"/>
              <a:t>并查阅相关资料，回答 </a:t>
            </a:r>
            <a:r>
              <a:rPr lang="en-US" altLang="zh-CN" dirty="0"/>
              <a:t>C </a:t>
            </a:r>
            <a:r>
              <a:rPr lang="zh-CN" altLang="en-US" dirty="0"/>
              <a:t>代码在调用汇编代码时，汇编代码是如何获取到相应 参数的？ </a:t>
            </a:r>
            <a:r>
              <a:rPr lang="en-US" altLang="zh-CN" dirty="0" err="1"/>
              <a:t>riscv.h</a:t>
            </a:r>
            <a:r>
              <a:rPr lang="en-US" altLang="zh-CN" dirty="0"/>
              <a:t> </a:t>
            </a:r>
            <a:r>
              <a:rPr lang="zh-CN" altLang="en-US" dirty="0"/>
              <a:t>中涉及的 </a:t>
            </a:r>
            <a:r>
              <a:rPr lang="en-US" altLang="zh-CN" dirty="0"/>
              <a:t>C </a:t>
            </a:r>
            <a:r>
              <a:rPr lang="zh-CN" altLang="en-US" dirty="0"/>
              <a:t>代码调用的汇编指令的含义是什么？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汇编代码是通过寄存器获取参数的。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asm</a:t>
            </a:r>
            <a:r>
              <a:rPr lang="en-US" altLang="zh-CN" dirty="0"/>
              <a:t> volatile </a:t>
            </a:r>
            <a:r>
              <a:rPr lang="zh-CN" altLang="en-US" dirty="0"/>
              <a:t>用于嵌入汇编代码，并使用冒号分隔输入和输出操作数。</a:t>
            </a:r>
            <a:r>
              <a:rPr lang="en-US" altLang="zh-CN" dirty="0"/>
              <a:t>%0 </a:t>
            </a:r>
            <a:r>
              <a:rPr lang="zh-CN" altLang="en-US" dirty="0"/>
              <a:t>表示占位符，将被参数 </a:t>
            </a:r>
            <a:r>
              <a:rPr lang="en-US" altLang="zh-CN" dirty="0"/>
              <a:t>x </a:t>
            </a:r>
            <a:r>
              <a:rPr lang="zh-CN" altLang="en-US" dirty="0"/>
              <a:t>的值替换。这样，</a:t>
            </a:r>
            <a:r>
              <a:rPr lang="en-US" altLang="zh-CN" dirty="0"/>
              <a:t>C </a:t>
            </a:r>
            <a:r>
              <a:rPr lang="zh-CN" altLang="en-US" dirty="0"/>
              <a:t>代码可以将参数传递给内联汇编指令，并将它们用于与</a:t>
            </a:r>
            <a:r>
              <a:rPr lang="en-US" altLang="zh-CN" dirty="0"/>
              <a:t>RISC-V</a:t>
            </a:r>
            <a:r>
              <a:rPr lang="zh-CN" altLang="en-US" dirty="0"/>
              <a:t>寄存器进行交互。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7527264"/>
      </p:ext>
    </p:extLst>
  </p:cSld>
  <p:clrMapOvr>
    <a:masterClrMapping/>
  </p:clrMapOvr>
  <p:transition spd="slow" advClick="0" advTm="0">
    <p:wheel spokes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611560" y="843558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 err="1"/>
              <a:t>start.c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start() </a:t>
            </a:r>
            <a:r>
              <a:rPr lang="zh-CN" altLang="en-US" dirty="0"/>
              <a:t>函数中， </a:t>
            </a:r>
            <a:r>
              <a:rPr lang="en-US" altLang="zh-CN" dirty="0" err="1"/>
              <a:t>mret</a:t>
            </a:r>
            <a:r>
              <a:rPr lang="en-US" altLang="zh-CN" dirty="0"/>
              <a:t> </a:t>
            </a:r>
            <a:r>
              <a:rPr lang="zh-CN" altLang="en-US" dirty="0"/>
              <a:t>指令的作用是什么？在调用 </a:t>
            </a:r>
            <a:r>
              <a:rPr lang="en-US" altLang="zh-CN" dirty="0" err="1"/>
              <a:t>mret</a:t>
            </a:r>
            <a:r>
              <a:rPr lang="en-US" altLang="zh-CN" dirty="0"/>
              <a:t> </a:t>
            </a:r>
            <a:r>
              <a:rPr lang="zh-CN" altLang="en-US" dirty="0"/>
              <a:t>指令的之前和之 后，</a:t>
            </a:r>
            <a:r>
              <a:rPr lang="en-US" altLang="zh-CN" dirty="0"/>
              <a:t>CPU </a:t>
            </a:r>
            <a:r>
              <a:rPr lang="zh-CN" altLang="en-US" dirty="0"/>
              <a:t>分别运行在 </a:t>
            </a:r>
            <a:r>
              <a:rPr lang="en-US" altLang="zh-CN" dirty="0"/>
              <a:t>RISC-V </a:t>
            </a:r>
            <a:r>
              <a:rPr lang="zh-CN" altLang="en-US" dirty="0"/>
              <a:t>架构的什么工作模式下？ </a:t>
            </a:r>
            <a:r>
              <a:rPr lang="en-US" altLang="zh-CN" dirty="0"/>
              <a:t>start() </a:t>
            </a:r>
            <a:r>
              <a:rPr lang="zh-CN" altLang="en-US" dirty="0"/>
              <a:t>函数调用完后，程序走到了哪 里？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这条指令会让执行流程转向</a:t>
            </a:r>
            <a:r>
              <a:rPr lang="en-US" altLang="zh-CN" dirty="0" err="1"/>
              <a:t>mepc</a:t>
            </a:r>
            <a:r>
              <a:rPr lang="zh-CN" altLang="en-US" dirty="0"/>
              <a:t>内保存的地址，即，开始执行</a:t>
            </a:r>
            <a:r>
              <a:rPr lang="en-US" altLang="zh-CN" dirty="0"/>
              <a:t>main</a:t>
            </a:r>
            <a:r>
              <a:rPr lang="zh-CN" altLang="en-US" dirty="0"/>
              <a:t>函数。是对应于机器模式中异常程序处理完成后的退出指令。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调用之前在机器模式下，之后是内核模式。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3326979"/>
      </p:ext>
    </p:extLst>
  </p:cSld>
  <p:clrMapOvr>
    <a:masterClrMapping/>
  </p:clrMapOvr>
  <p:transition spd="slow" advClick="0" advTm="0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161001" y="198406"/>
            <a:ext cx="711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阅读 </a:t>
            </a:r>
            <a:r>
              <a:rPr lang="en-US" altLang="zh-CN" dirty="0" err="1"/>
              <a:t>proc.c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proc.h</a:t>
            </a:r>
            <a:r>
              <a:rPr lang="en-US" altLang="zh-CN" dirty="0"/>
              <a:t> </a:t>
            </a:r>
            <a:r>
              <a:rPr lang="zh-CN" altLang="en-US" dirty="0"/>
              <a:t>，理解进程相关的数据结构，理解其中重要字段的含义和作用， 如： </a:t>
            </a:r>
            <a:r>
              <a:rPr lang="en-US" altLang="zh-CN" dirty="0" err="1"/>
              <a:t>pid</a:t>
            </a:r>
            <a:r>
              <a:rPr lang="en-US" altLang="zh-CN" dirty="0"/>
              <a:t> </a:t>
            </a:r>
            <a:r>
              <a:rPr lang="zh-CN" altLang="en-US" dirty="0"/>
              <a:t>， </a:t>
            </a:r>
            <a:r>
              <a:rPr lang="en-US" altLang="zh-CN" dirty="0"/>
              <a:t>state </a:t>
            </a:r>
            <a:r>
              <a:rPr lang="zh-CN" altLang="en-US" dirty="0"/>
              <a:t>， </a:t>
            </a:r>
            <a:r>
              <a:rPr lang="en-US" altLang="zh-CN" dirty="0" err="1"/>
              <a:t>trapframe</a:t>
            </a:r>
            <a:r>
              <a:rPr lang="en-US" altLang="zh-CN" dirty="0"/>
              <a:t> </a:t>
            </a:r>
            <a:r>
              <a:rPr lang="zh-CN" altLang="en-US" dirty="0"/>
              <a:t>， </a:t>
            </a:r>
            <a:r>
              <a:rPr lang="en-US" altLang="zh-CN" dirty="0"/>
              <a:t>context </a:t>
            </a:r>
            <a:r>
              <a:rPr lang="zh-CN" altLang="en-US" dirty="0"/>
              <a:t>。 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0C6183-1664-36EA-F805-675B3AA0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203598"/>
            <a:ext cx="4032448" cy="34552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CBC725-E776-6198-AA29-140868F8C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3" y="1667011"/>
            <a:ext cx="1347144" cy="19442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52064C-29CA-8228-667F-D497FB6F93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4" y="3795885"/>
            <a:ext cx="3109074" cy="11288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C6408A-F1CF-3693-FBFA-82400D0E1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0" y="1203598"/>
            <a:ext cx="3883670" cy="2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40517"/>
      </p:ext>
    </p:extLst>
  </p:cSld>
  <p:clrMapOvr>
    <a:masterClrMapping/>
  </p:clrMapOvr>
  <p:transition spd="slow" advClick="0" advTm="0">
    <p:wheel spokes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683568" y="731605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 </a:t>
            </a:r>
            <a:r>
              <a:rPr lang="en-US" altLang="zh-CN" dirty="0" err="1"/>
              <a:t>proc.c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 err="1"/>
              <a:t>procinit</a:t>
            </a:r>
            <a:r>
              <a:rPr lang="en-US" altLang="zh-CN" dirty="0"/>
              <a:t>() </a:t>
            </a:r>
            <a:r>
              <a:rPr lang="zh-CN" altLang="en-US" dirty="0"/>
              <a:t>函数做了什么？ </a:t>
            </a:r>
            <a:r>
              <a:rPr lang="en-US" altLang="zh-CN" dirty="0" err="1"/>
              <a:t>procinit</a:t>
            </a:r>
            <a:r>
              <a:rPr lang="en-US" altLang="zh-CN" dirty="0"/>
              <a:t>() </a:t>
            </a:r>
            <a:r>
              <a:rPr lang="zh-CN" altLang="en-US" dirty="0"/>
              <a:t>之后，每个进程结构体的内核栈布局是什么样？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716D06-E2A1-33E5-68A1-06DF9060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35646"/>
            <a:ext cx="3433788" cy="26051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2B3F5A-78FC-F005-0617-0A3C55121060}"/>
              </a:ext>
            </a:extLst>
          </p:cNvPr>
          <p:cNvSpPr txBox="1"/>
          <p:nvPr/>
        </p:nvSpPr>
        <p:spPr>
          <a:xfrm>
            <a:off x="4355976" y="1377936"/>
            <a:ext cx="42740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初始化</a:t>
            </a:r>
            <a:r>
              <a:rPr lang="en-US" altLang="zh-CN" dirty="0" err="1"/>
              <a:t>pid_lock</a:t>
            </a:r>
            <a:r>
              <a:rPr lang="zh-CN" altLang="en-US" dirty="0"/>
              <a:t>和</a:t>
            </a:r>
            <a:r>
              <a:rPr lang="en-US" altLang="zh-CN" dirty="0" err="1"/>
              <a:t>wait_lock</a:t>
            </a:r>
            <a:r>
              <a:rPr lang="zh-CN" altLang="en-US" dirty="0"/>
              <a:t>锁，用于保护</a:t>
            </a:r>
            <a:r>
              <a:rPr lang="en-US" altLang="zh-CN" dirty="0" err="1"/>
              <a:t>nextpid</a:t>
            </a:r>
            <a:r>
              <a:rPr lang="zh-CN" altLang="en-US" dirty="0"/>
              <a:t>和</a:t>
            </a:r>
            <a:r>
              <a:rPr lang="en-US" altLang="zh-CN" dirty="0"/>
              <a:t>wait</a:t>
            </a:r>
            <a:r>
              <a:rPr lang="zh-CN" altLang="en-US" dirty="0"/>
              <a:t>全局变量的访问。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遍历进程列表（从</a:t>
            </a:r>
            <a:r>
              <a:rPr lang="en-US" altLang="zh-CN" dirty="0"/>
              <a:t>proc</a:t>
            </a:r>
            <a:r>
              <a:rPr lang="zh-CN" altLang="en-US" dirty="0"/>
              <a:t>结构体开始，直到</a:t>
            </a:r>
            <a:r>
              <a:rPr lang="en-US" altLang="zh-CN" dirty="0"/>
              <a:t>NPROC</a:t>
            </a:r>
            <a:r>
              <a:rPr lang="zh-CN" altLang="en-US" dirty="0"/>
              <a:t>），为每个进程结构体初始化一个锁（</a:t>
            </a:r>
            <a:r>
              <a:rPr lang="en-US" altLang="zh-CN" dirty="0"/>
              <a:t>p-&gt;lock</a:t>
            </a:r>
            <a:r>
              <a:rPr lang="zh-CN" altLang="en-US" dirty="0"/>
              <a:t>），并将其状态设置为</a:t>
            </a:r>
            <a:r>
              <a:rPr lang="en-US" altLang="zh-CN" dirty="0"/>
              <a:t>UNUSED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为每个进程结构体分配一个内核栈（</a:t>
            </a:r>
            <a:r>
              <a:rPr lang="en-US" altLang="zh-CN" dirty="0"/>
              <a:t>p-&gt;</a:t>
            </a:r>
            <a:r>
              <a:rPr lang="en-US" altLang="zh-CN" dirty="0" err="1"/>
              <a:t>kstack</a:t>
            </a:r>
            <a:r>
              <a:rPr lang="zh-CN" altLang="en-US" dirty="0"/>
              <a:t>），该栈的大小可以通过计算进程地址减去</a:t>
            </a:r>
            <a:r>
              <a:rPr lang="en-US" altLang="zh-CN" dirty="0"/>
              <a:t>proc</a:t>
            </a:r>
            <a:r>
              <a:rPr lang="zh-CN" altLang="en-US" dirty="0"/>
              <a:t>结构体的地址得到。</a:t>
            </a:r>
          </a:p>
        </p:txBody>
      </p:sp>
    </p:spTree>
    <p:extLst>
      <p:ext uri="{BB962C8B-B14F-4D97-AF65-F5344CB8AC3E}">
        <p14:creationId xmlns:p14="http://schemas.microsoft.com/office/powerpoint/2010/main" val="2369508538"/>
      </p:ext>
    </p:extLst>
  </p:cSld>
  <p:clrMapOvr>
    <a:masterClrMapping/>
  </p:clrMapOvr>
  <p:transition spd="slow" advClick="0" advTm="0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801704" y="1016951"/>
            <a:ext cx="1012073" cy="1012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3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Entry_1"/>
          <p:cNvSpPr/>
          <p:nvPr>
            <p:custDataLst>
              <p:tags r:id="rId1"/>
            </p:custDataLst>
          </p:nvPr>
        </p:nvSpPr>
        <p:spPr>
          <a:xfrm>
            <a:off x="1838007" y="2446917"/>
            <a:ext cx="2939470" cy="5847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 altLang="zh-CN" sz="3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XV6</a:t>
            </a:r>
            <a:r>
              <a:rPr lang="zh-CN" altLang="en-US" sz="3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编译过程</a:t>
            </a:r>
            <a:endParaRPr lang="en-US" altLang="zh-CN" sz="3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3"/>
          <a:stretch>
            <a:fillRect/>
          </a:stretch>
        </p:blipFill>
        <p:spPr>
          <a:xfrm rot="16200000">
            <a:off x="4548276" y="459792"/>
            <a:ext cx="5304035" cy="4248472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611560" y="843558"/>
            <a:ext cx="7560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第一个用户进程是在哪里初始化的？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</a:t>
            </a:r>
            <a:r>
              <a:rPr lang="en-US" altLang="zh-CN" dirty="0"/>
              <a:t>main</a:t>
            </a:r>
            <a:r>
              <a:rPr lang="zh-CN" altLang="en-US" dirty="0"/>
              <a:t>函数跳转到</a:t>
            </a:r>
            <a:r>
              <a:rPr lang="en-US" altLang="zh-CN" dirty="0" err="1"/>
              <a:t>userinit</a:t>
            </a:r>
            <a:r>
              <a:rPr lang="zh-CN" altLang="en-US" dirty="0"/>
              <a:t>函数，初始化用户空间，执行</a:t>
            </a:r>
            <a:r>
              <a:rPr lang="en-US" altLang="zh-CN" dirty="0" err="1"/>
              <a:t>allocproc</a:t>
            </a:r>
            <a:r>
              <a:rPr lang="en-US" altLang="zh-CN" dirty="0"/>
              <a:t>()</a:t>
            </a:r>
            <a:r>
              <a:rPr lang="zh-CN" altLang="en-US" dirty="0"/>
              <a:t>函数，从内核进程表中分配一个进程作为用户的第一个进程。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allocproc</a:t>
            </a:r>
            <a:r>
              <a:rPr lang="en-US" altLang="zh-CN" dirty="0"/>
              <a:t>()</a:t>
            </a:r>
            <a:r>
              <a:rPr lang="zh-CN" altLang="en-US" dirty="0"/>
              <a:t>会创建中断调用的栈结构，而</a:t>
            </a:r>
            <a:r>
              <a:rPr lang="en-US" altLang="zh-CN" dirty="0" err="1"/>
              <a:t>userinit</a:t>
            </a:r>
            <a:r>
              <a:rPr lang="zh-CN" altLang="en-US" dirty="0"/>
              <a:t>会设置其中的值，仿佛是从一次真正的中断里返回进程一样。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initcode</a:t>
            </a:r>
            <a:r>
              <a:rPr lang="zh-CN" altLang="en-US" dirty="0"/>
              <a:t>的作用就是调用</a:t>
            </a:r>
            <a:r>
              <a:rPr lang="en-US" altLang="zh-CN" dirty="0"/>
              <a:t>exec</a:t>
            </a:r>
            <a:r>
              <a:rPr lang="zh-CN" altLang="en-US" dirty="0"/>
              <a:t>系统调用运行位于文件系统根目录的</a:t>
            </a:r>
            <a:r>
              <a:rPr lang="en-US" altLang="zh-CN" dirty="0" err="1"/>
              <a:t>init</a:t>
            </a:r>
            <a:r>
              <a:rPr lang="zh-CN" altLang="en-US" dirty="0"/>
              <a:t>程序。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1883029"/>
      </p:ext>
    </p:extLst>
  </p:cSld>
  <p:clrMapOvr>
    <a:masterClrMapping/>
  </p:clrMapOvr>
  <p:transition spd="slow" advClick="0" advTm="0">
    <p:wheel spokes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602490" y="483518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Linux </a:t>
            </a:r>
            <a:r>
              <a:rPr lang="zh-CN" altLang="en-US" dirty="0"/>
              <a:t>中进程相关的数据结构在哪里？相比 </a:t>
            </a:r>
            <a:r>
              <a:rPr lang="en-US" altLang="zh-CN" dirty="0"/>
              <a:t>xv6 </a:t>
            </a:r>
            <a:r>
              <a:rPr lang="zh-CN" altLang="en-US" dirty="0"/>
              <a:t>的 </a:t>
            </a:r>
            <a:r>
              <a:rPr lang="en-US" altLang="zh-CN" dirty="0"/>
              <a:t>PCB </a:t>
            </a:r>
            <a:r>
              <a:rPr lang="zh-CN" altLang="en-US" dirty="0"/>
              <a:t>增加了哪些结构？请选取其中 </a:t>
            </a:r>
            <a:r>
              <a:rPr lang="en-US" altLang="zh-CN" dirty="0"/>
              <a:t>1 </a:t>
            </a:r>
            <a:r>
              <a:rPr lang="zh-CN" altLang="en-US" dirty="0"/>
              <a:t>～ </a:t>
            </a:r>
            <a:r>
              <a:rPr lang="en-US" altLang="zh-CN" dirty="0"/>
              <a:t>2 </a:t>
            </a:r>
            <a:r>
              <a:rPr lang="zh-CN" altLang="en-US" dirty="0"/>
              <a:t>项结合代码详细分析。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20BEBA-F6B9-3CD6-9FC1-8C4478E50EA6}"/>
              </a:ext>
            </a:extLst>
          </p:cNvPr>
          <p:cNvSpPr txBox="1"/>
          <p:nvPr/>
        </p:nvSpPr>
        <p:spPr>
          <a:xfrm>
            <a:off x="467544" y="1491630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Linux</a:t>
            </a:r>
            <a:r>
              <a:rPr lang="zh-CN" altLang="en-US" dirty="0"/>
              <a:t>系统的实现中并不刻意区分进程和线程，而是将其一概存储在被称作</a:t>
            </a:r>
            <a:r>
              <a:rPr lang="en-US" altLang="zh-CN" dirty="0" err="1"/>
              <a:t>task_struct</a:t>
            </a:r>
            <a:r>
              <a:rPr lang="zh-CN" altLang="en-US" dirty="0"/>
              <a:t>的数据结构中。当两个</a:t>
            </a:r>
            <a:r>
              <a:rPr lang="en-US" altLang="zh-CN" dirty="0" err="1"/>
              <a:t>task_struct</a:t>
            </a:r>
            <a:r>
              <a:rPr lang="zh-CN" altLang="en-US" dirty="0"/>
              <a:t>共享同一个虚拟地址空间时，它们就是同一个进程的两个线程。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task_struct</a:t>
            </a:r>
            <a:r>
              <a:rPr lang="zh-CN" altLang="en-US" dirty="0"/>
              <a:t>中主要包含的数据结构有管理处理器底层信息的</a:t>
            </a:r>
            <a:r>
              <a:rPr lang="en-US" altLang="zh-CN" dirty="0" err="1"/>
              <a:t>thread_struct</a:t>
            </a:r>
            <a:r>
              <a:rPr lang="zh-CN" altLang="en-US" dirty="0"/>
              <a:t>、管理虚拟内存的</a:t>
            </a:r>
            <a:r>
              <a:rPr lang="en-US" altLang="zh-CN" dirty="0" err="1"/>
              <a:t>mm_struct</a:t>
            </a:r>
            <a:r>
              <a:rPr lang="zh-CN" altLang="en-US" dirty="0"/>
              <a:t>、管理文件描述符的</a:t>
            </a:r>
            <a:r>
              <a:rPr lang="en-US" altLang="zh-CN" dirty="0" err="1"/>
              <a:t>file_struct</a:t>
            </a:r>
            <a:r>
              <a:rPr lang="zh-CN" altLang="en-US" dirty="0"/>
              <a:t>、管理信号的</a:t>
            </a:r>
            <a:r>
              <a:rPr lang="en-US" altLang="zh-CN" dirty="0" err="1"/>
              <a:t>signal_struct</a:t>
            </a:r>
            <a:r>
              <a:rPr lang="zh-CN" altLang="en-US" dirty="0"/>
              <a:t>等等。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0574865"/>
      </p:ext>
    </p:extLst>
  </p:cSld>
  <p:clrMapOvr>
    <a:masterClrMapping/>
  </p:clrMapOvr>
  <p:transition spd="slow" advClick="0" advTm="0">
    <p:wheel spokes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2BDA1F-8CC6-5D0B-3886-3E1A9E7996D9}"/>
              </a:ext>
            </a:extLst>
          </p:cNvPr>
          <p:cNvSpPr txBox="1"/>
          <p:nvPr/>
        </p:nvSpPr>
        <p:spPr>
          <a:xfrm>
            <a:off x="467544" y="552883"/>
            <a:ext cx="7848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操作系统维护多个</a:t>
            </a:r>
            <a:r>
              <a:rPr lang="en-US" altLang="zh-CN" dirty="0" err="1"/>
              <a:t>task_struct</a:t>
            </a:r>
            <a:r>
              <a:rPr lang="zh-CN" altLang="en-US" dirty="0"/>
              <a:t>队列来实现不同的功能。所有的队列都是用双向链表实现的。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	</a:t>
            </a:r>
            <a:r>
              <a:rPr lang="zh-CN" altLang="en-US" dirty="0"/>
              <a:t>一个队列存放了所有的进程；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	</a:t>
            </a:r>
            <a:r>
              <a:rPr lang="zh-CN" altLang="en-US" dirty="0"/>
              <a:t>另一个队列存放了所有正在运行的进程（</a:t>
            </a:r>
            <a:r>
              <a:rPr lang="en-US" altLang="zh-CN" dirty="0"/>
              <a:t>kernel/</a:t>
            </a:r>
            <a:r>
              <a:rPr lang="en-US" altLang="zh-CN" dirty="0" err="1"/>
              <a:t>sched.c</a:t>
            </a:r>
            <a:r>
              <a:rPr lang="zh-CN" altLang="en-US" dirty="0"/>
              <a:t>中的</a:t>
            </a:r>
            <a:r>
              <a:rPr lang="en-US" altLang="zh-CN" dirty="0"/>
              <a:t>struct </a:t>
            </a:r>
            <a:r>
              <a:rPr lang="en-US" altLang="zh-CN" dirty="0" err="1"/>
              <a:t>runqueue</a:t>
            </a:r>
            <a:r>
              <a:rPr lang="en-US" altLang="zh-CN" dirty="0"/>
              <a:t> 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	</a:t>
            </a:r>
            <a:r>
              <a:rPr lang="zh-CN" altLang="en-US" dirty="0"/>
              <a:t>此外，对于每一个会导致进程挂起的等待事件，都有一个队列存放因为等待此事件而挂起的进程（</a:t>
            </a:r>
            <a:r>
              <a:rPr lang="en-US" altLang="zh-CN" dirty="0"/>
              <a:t>include/</a:t>
            </a:r>
            <a:r>
              <a:rPr lang="en-US" altLang="zh-CN" dirty="0" err="1"/>
              <a:t>linux</a:t>
            </a:r>
            <a:r>
              <a:rPr lang="en-US" altLang="zh-CN" dirty="0"/>
              <a:t>/</a:t>
            </a:r>
            <a:r>
              <a:rPr lang="en-US" altLang="zh-CN" dirty="0" err="1"/>
              <a:t>wait.h</a:t>
            </a:r>
            <a:r>
              <a:rPr lang="zh-CN" altLang="en-US" dirty="0"/>
              <a:t>中的</a:t>
            </a:r>
            <a:r>
              <a:rPr lang="en-US" altLang="zh-CN" dirty="0" err="1"/>
              <a:t>wait_queue_t</a:t>
            </a:r>
            <a:r>
              <a:rPr lang="zh-CN" altLang="en-US" dirty="0"/>
              <a:t>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CA466B-2B04-5969-ACAB-9BA9E16E8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204" y="2715766"/>
            <a:ext cx="3124361" cy="22077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1AA74C-99EE-D1E8-E737-BEDD3BB46D77}"/>
              </a:ext>
            </a:extLst>
          </p:cNvPr>
          <p:cNvSpPr txBox="1"/>
          <p:nvPr/>
        </p:nvSpPr>
        <p:spPr>
          <a:xfrm>
            <a:off x="265628" y="2787774"/>
            <a:ext cx="51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Linux</a:t>
            </a:r>
            <a:r>
              <a:rPr lang="zh-CN" altLang="en-US" dirty="0"/>
              <a:t>会将</a:t>
            </a:r>
            <a:r>
              <a:rPr lang="en-US" altLang="zh-CN" dirty="0" err="1"/>
              <a:t>task_struct</a:t>
            </a:r>
            <a:r>
              <a:rPr lang="zh-CN" altLang="en-US" dirty="0"/>
              <a:t>数据结构分配到进程的内核栈的顶部，将</a:t>
            </a:r>
            <a:r>
              <a:rPr lang="en-US" altLang="zh-CN" dirty="0" err="1"/>
              <a:t>thread_info</a:t>
            </a:r>
            <a:r>
              <a:rPr lang="zh-CN" altLang="en-US" dirty="0"/>
              <a:t>数据结构分配到这个进程的内核栈的底部。</a:t>
            </a:r>
            <a:r>
              <a:rPr lang="en-US" altLang="zh-CN" dirty="0" err="1"/>
              <a:t>thread_info</a:t>
            </a:r>
            <a:r>
              <a:rPr lang="zh-CN" altLang="en-US" dirty="0"/>
              <a:t>存储的是一个</a:t>
            </a:r>
            <a:r>
              <a:rPr lang="en-US" altLang="zh-CN" dirty="0"/>
              <a:t>task</a:t>
            </a:r>
            <a:r>
              <a:rPr lang="zh-CN" altLang="en-US" dirty="0"/>
              <a:t>中更加底层和更加体系结构相关的属性。</a:t>
            </a:r>
          </a:p>
        </p:txBody>
      </p:sp>
    </p:spTree>
    <p:extLst>
      <p:ext uri="{BB962C8B-B14F-4D97-AF65-F5344CB8AC3E}">
        <p14:creationId xmlns:p14="http://schemas.microsoft.com/office/powerpoint/2010/main" val="4028757087"/>
      </p:ext>
    </p:extLst>
  </p:cSld>
  <p:clrMapOvr>
    <a:masterClrMapping/>
  </p:clrMapOvr>
  <p:transition spd="slow" advClick="0" advTm="0">
    <p:wheel spokes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705128-98C6-D9EC-28C2-70DAF0EE5A37}"/>
              </a:ext>
            </a:extLst>
          </p:cNvPr>
          <p:cNvSpPr txBox="1"/>
          <p:nvPr/>
        </p:nvSpPr>
        <p:spPr>
          <a:xfrm>
            <a:off x="539552" y="1765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参考文献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3CE0E1-C634-8B93-89ED-92A77DE8194D}"/>
              </a:ext>
            </a:extLst>
          </p:cNvPr>
          <p:cNvSpPr txBox="1"/>
          <p:nvPr/>
        </p:nvSpPr>
        <p:spPr>
          <a:xfrm>
            <a:off x="467544" y="979922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 </a:t>
            </a:r>
            <a:r>
              <a:rPr lang="en-US" altLang="zh-CN" dirty="0"/>
              <a:t>unlink/rm </a:t>
            </a:r>
            <a:r>
              <a:rPr lang="zh-CN" altLang="en-US" dirty="0"/>
              <a:t>底层实现来看</a:t>
            </a:r>
            <a:r>
              <a:rPr lang="en-US" altLang="zh-CN" dirty="0"/>
              <a:t>Linux</a:t>
            </a:r>
            <a:r>
              <a:rPr lang="zh-CN" altLang="en-US" dirty="0"/>
              <a:t>文件系统管理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https://blog.csdn.net/Z_Stand/article/details/115028205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4"/>
              </a:rPr>
              <a:t>XV6</a:t>
            </a:r>
            <a:r>
              <a:rPr lang="zh-CN" altLang="en-US" dirty="0">
                <a:hlinkClick r:id="rId4"/>
              </a:rPr>
              <a:t>源码解读：安装与编译</a:t>
            </a:r>
            <a:r>
              <a:rPr lang="en-US" altLang="zh-CN" dirty="0">
                <a:hlinkClick r:id="rId4"/>
              </a:rPr>
              <a:t>-CSDN</a:t>
            </a:r>
            <a:r>
              <a:rPr lang="zh-CN" altLang="en-US" dirty="0">
                <a:hlinkClick r:id="rId4"/>
              </a:rPr>
              <a:t>博客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5"/>
              </a:rPr>
              <a:t>xv6</a:t>
            </a:r>
            <a:r>
              <a:rPr lang="zh-CN" altLang="en-US" dirty="0">
                <a:hlinkClick r:id="rId5"/>
              </a:rPr>
              <a:t>源码解读：从上电到</a:t>
            </a:r>
            <a:r>
              <a:rPr lang="en-US" altLang="zh-CN" dirty="0">
                <a:hlinkClick r:id="rId5"/>
              </a:rPr>
              <a:t>shell_xv6</a:t>
            </a:r>
            <a:r>
              <a:rPr lang="zh-CN" altLang="en-US" dirty="0">
                <a:hlinkClick r:id="rId5"/>
              </a:rPr>
              <a:t>入口</a:t>
            </a:r>
            <a:r>
              <a:rPr lang="en-US" altLang="zh-CN" dirty="0">
                <a:hlinkClick r:id="rId5"/>
              </a:rPr>
              <a:t>-CSDN</a:t>
            </a:r>
            <a:r>
              <a:rPr lang="zh-CN" altLang="en-US" dirty="0">
                <a:hlinkClick r:id="rId5"/>
              </a:rPr>
              <a:t>博客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6"/>
              </a:rPr>
              <a:t>https://www.cnblogs.com/hehao98/p/10603045.html</a:t>
            </a:r>
            <a:r>
              <a:rPr lang="en-US" altLang="zh-CN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AC50A7-B1EA-563C-0563-862782E9B6FD}"/>
              </a:ext>
            </a:extLst>
          </p:cNvPr>
          <p:cNvSpPr txBox="1"/>
          <p:nvPr/>
        </p:nvSpPr>
        <p:spPr>
          <a:xfrm>
            <a:off x="539552" y="61059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CSDN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E9DFA2-2451-EF0F-862A-CC2E6AF12E9F}"/>
              </a:ext>
            </a:extLst>
          </p:cNvPr>
          <p:cNvSpPr txBox="1"/>
          <p:nvPr/>
        </p:nvSpPr>
        <p:spPr>
          <a:xfrm>
            <a:off x="467544" y="3288246"/>
            <a:ext cx="7056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参考书目：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深入理解</a:t>
            </a:r>
            <a:r>
              <a:rPr lang="en-US" altLang="zh-CN" dirty="0" err="1"/>
              <a:t>linux</a:t>
            </a:r>
            <a:r>
              <a:rPr lang="zh-CN" altLang="en-US" dirty="0"/>
              <a:t>内核架构</a:t>
            </a:r>
            <a:r>
              <a:rPr lang="en-US" altLang="zh-CN" dirty="0"/>
              <a:t>》 Wolfgang </a:t>
            </a:r>
            <a:r>
              <a:rPr lang="en-US" altLang="zh-CN" dirty="0" err="1"/>
              <a:t>Manuerer</a:t>
            </a:r>
            <a:r>
              <a:rPr lang="en-US" altLang="zh-CN" dirty="0"/>
              <a:t>[</a:t>
            </a:r>
            <a:r>
              <a:rPr lang="zh-CN" altLang="en-US" dirty="0"/>
              <a:t>德</a:t>
            </a:r>
            <a:r>
              <a:rPr lang="en-US" altLang="zh-CN" dirty="0"/>
              <a:t>] </a:t>
            </a:r>
          </a:p>
          <a:p>
            <a:r>
              <a:rPr lang="en-US" altLang="zh-CN" dirty="0"/>
              <a:t>《understanding the </a:t>
            </a:r>
            <a:r>
              <a:rPr lang="en-US" altLang="zh-CN" dirty="0" err="1"/>
              <a:t>linux</a:t>
            </a:r>
            <a:r>
              <a:rPr lang="en-US" altLang="zh-CN" dirty="0"/>
              <a:t> kernel》</a:t>
            </a:r>
            <a:r>
              <a:rPr lang="en-US" altLang="zh-CN" b="0" i="0" dirty="0">
                <a:solidFill>
                  <a:srgbClr val="3D3B49"/>
                </a:solidFill>
                <a:effectLst/>
                <a:latin typeface="Source Sans Pro" panose="020B0503030403020204" pitchFamily="34" charset="0"/>
              </a:rPr>
              <a:t> O‘Reilly Media[</a:t>
            </a:r>
            <a:r>
              <a:rPr lang="zh-CN" altLang="en-US" b="0" i="0" dirty="0">
                <a:solidFill>
                  <a:srgbClr val="3D3B49"/>
                </a:solidFill>
                <a:effectLst/>
                <a:latin typeface="Source Sans Pro" panose="020B0503030403020204" pitchFamily="34" charset="0"/>
              </a:rPr>
              <a:t>美</a:t>
            </a:r>
            <a:r>
              <a:rPr lang="en-US" altLang="zh-CN" b="0" i="0" dirty="0">
                <a:solidFill>
                  <a:srgbClr val="3D3B49"/>
                </a:solidFill>
                <a:effectLst/>
                <a:latin typeface="Source Sans Pro" panose="020B0503030403020204" pitchFamily="34" charset="0"/>
              </a:rPr>
              <a:t>]</a:t>
            </a:r>
          </a:p>
          <a:p>
            <a:r>
              <a:rPr lang="en-US" altLang="zh-CN" dirty="0">
                <a:solidFill>
                  <a:srgbClr val="3D3B49"/>
                </a:solidFill>
                <a:latin typeface="Source Sans Pro" panose="020B0503030403020204" pitchFamily="34" charset="0"/>
              </a:rPr>
              <a:t>《XV6</a:t>
            </a:r>
            <a:r>
              <a:rPr lang="zh-CN" altLang="en-US" dirty="0">
                <a:solidFill>
                  <a:srgbClr val="3D3B49"/>
                </a:solidFill>
                <a:latin typeface="Source Sans Pro" panose="020B0503030403020204" pitchFamily="34" charset="0"/>
              </a:rPr>
              <a:t>中文文档</a:t>
            </a:r>
            <a:r>
              <a:rPr lang="en-US" altLang="zh-CN" dirty="0">
                <a:solidFill>
                  <a:srgbClr val="3D3B49"/>
                </a:solidFill>
                <a:latin typeface="Source Sans Pro" panose="020B0503030403020204" pitchFamily="34" charset="0"/>
              </a:rPr>
              <a:t>》</a:t>
            </a:r>
            <a:r>
              <a:rPr lang="zh-CN" altLang="en-US" dirty="0">
                <a:hlinkClick r:id="rId7"/>
              </a:rPr>
              <a:t>介紹 </a:t>
            </a:r>
            <a:r>
              <a:rPr lang="en-US" altLang="zh-CN" dirty="0">
                <a:hlinkClick r:id="rId7"/>
              </a:rPr>
              <a:t>| xv6 </a:t>
            </a:r>
            <a:r>
              <a:rPr lang="zh-CN" altLang="en-US" dirty="0">
                <a:hlinkClick r:id="rId7"/>
              </a:rPr>
              <a:t>中文文档 </a:t>
            </a:r>
            <a:r>
              <a:rPr lang="en-US" altLang="zh-CN" dirty="0">
                <a:hlinkClick r:id="rId7"/>
              </a:rPr>
              <a:t>(gitbooks.io)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en-US" altLang="zh-CN" dirty="0" err="1"/>
              <a:t>riscv</a:t>
            </a:r>
            <a:r>
              <a:rPr lang="zh-CN" altLang="en-US" dirty="0"/>
              <a:t>指令集手册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705381"/>
      </p:ext>
    </p:extLst>
  </p:cSld>
  <p:clrMapOvr>
    <a:masterClrMapping/>
  </p:clrMapOvr>
  <p:transition spd="slow" advClick="0" advTm="0">
    <p:wheel spokes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6"/>
          <p:cNvSpPr txBox="1"/>
          <p:nvPr/>
        </p:nvSpPr>
        <p:spPr>
          <a:xfrm>
            <a:off x="371772" y="2363460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演讲完毕，谢谢观看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12" name="TextBox 32"/>
          <p:cNvSpPr txBox="1"/>
          <p:nvPr/>
        </p:nvSpPr>
        <p:spPr>
          <a:xfrm>
            <a:off x="1308269" y="3069503"/>
            <a:ext cx="3031189" cy="30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适用于商务总结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工作总结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工作计划</a:t>
            </a:r>
          </a:p>
        </p:txBody>
      </p:sp>
      <p:sp>
        <p:nvSpPr>
          <p:cNvPr id="15" name="TextBox 12"/>
          <p:cNvSpPr txBox="1"/>
          <p:nvPr/>
        </p:nvSpPr>
        <p:spPr>
          <a:xfrm>
            <a:off x="1955948" y="1308212"/>
            <a:ext cx="1968202" cy="1200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300" dirty="0">
                <a:solidFill>
                  <a:schemeClr val="accent1"/>
                </a:solidFill>
                <a:latin typeface="Agency FB" panose="020B0503020202020204" pitchFamily="34" charset="0"/>
              </a:rPr>
              <a:t>2 0 1 9</a:t>
            </a:r>
            <a:endParaRPr lang="zh-CN" altLang="en-US" sz="7200" b="1" spc="-3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Box 33"/>
          <p:cNvSpPr txBox="1"/>
          <p:nvPr/>
        </p:nvSpPr>
        <p:spPr>
          <a:xfrm>
            <a:off x="1586889" y="3446916"/>
            <a:ext cx="4425271" cy="27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汇报人：同学社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3"/>
          <a:stretch>
            <a:fillRect/>
          </a:stretch>
        </p:blipFill>
        <p:spPr>
          <a:xfrm rot="16200000">
            <a:off x="4548276" y="459792"/>
            <a:ext cx="5304035" cy="4248472"/>
          </a:xfrm>
          <a:prstGeom prst="rect">
            <a:avLst/>
          </a:prstGeom>
        </p:spPr>
      </p:pic>
    </p:spTree>
  </p:cSld>
  <p:clrMapOvr>
    <a:masterClrMapping/>
  </p:clrMapOvr>
  <p:transition spd="slow" advClick="0" advTm="6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99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99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B37B3B-C9C9-23CA-B189-442FE2EB4C94}"/>
              </a:ext>
            </a:extLst>
          </p:cNvPr>
          <p:cNvSpPr txBox="1"/>
          <p:nvPr/>
        </p:nvSpPr>
        <p:spPr>
          <a:xfrm>
            <a:off x="107504" y="1324388"/>
            <a:ext cx="48965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kernel</a:t>
            </a:r>
            <a:r>
              <a:rPr lang="zh-CN" altLang="en-US" dirty="0"/>
              <a:t>：包含操作系统内核的源代码。包括处理进程、文件系统、内存管理、系统调用等核心组件的代码文件。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mkfs</a:t>
            </a:r>
            <a:r>
              <a:rPr lang="zh-CN" altLang="en-US" dirty="0"/>
              <a:t>：包含</a:t>
            </a:r>
            <a:r>
              <a:rPr lang="en-US" altLang="zh-CN" dirty="0" err="1"/>
              <a:t>mkfs.c</a:t>
            </a:r>
            <a:r>
              <a:rPr lang="zh-CN" altLang="en-US" dirty="0"/>
              <a:t>文件，其用于创建文件系统镜像。它的主要功能是将一组文件打包到一个文件系统中，并创建一个文件系统的镜像。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user</a:t>
            </a:r>
            <a:r>
              <a:rPr lang="zh-CN" altLang="en-US" dirty="0"/>
              <a:t>：用户级程序的源代码通常存储在这个目录下。这些程序可以是 </a:t>
            </a:r>
            <a:r>
              <a:rPr lang="en-US" altLang="zh-CN" dirty="0"/>
              <a:t>shell</a:t>
            </a:r>
            <a:r>
              <a:rPr lang="zh-CN" altLang="en-US" dirty="0"/>
              <a:t>、应用程序或测试程序，用于在操作系统上运行。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3563C7-1F3D-05CD-F648-845F0FDF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0537"/>
            <a:ext cx="3742776" cy="33234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ADF30E-F338-89FF-CAE4-0532ED9C4B83}"/>
              </a:ext>
            </a:extLst>
          </p:cNvPr>
          <p:cNvSpPr txBox="1"/>
          <p:nvPr/>
        </p:nvSpPr>
        <p:spPr>
          <a:xfrm>
            <a:off x="323528" y="334691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文件目录</a:t>
            </a:r>
          </a:p>
        </p:txBody>
      </p:sp>
    </p:spTree>
    <p:extLst>
      <p:ext uri="{BB962C8B-B14F-4D97-AF65-F5344CB8AC3E}">
        <p14:creationId xmlns:p14="http://schemas.microsoft.com/office/powerpoint/2010/main" val="2681060173"/>
      </p:ext>
    </p:extLst>
  </p:cSld>
  <p:clrMapOvr>
    <a:masterClrMapping/>
  </p:clrMapOvr>
  <p:transition spd="slow" advClick="0" advTm="0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07504" y="41151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编译与运行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B37B3B-C9C9-23CA-B189-442FE2EB4C94}"/>
              </a:ext>
            </a:extLst>
          </p:cNvPr>
          <p:cNvSpPr txBox="1"/>
          <p:nvPr/>
        </p:nvSpPr>
        <p:spPr>
          <a:xfrm>
            <a:off x="1115616" y="2355726"/>
            <a:ext cx="6584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编译系统时，在命令行键入命令</a:t>
            </a:r>
            <a:r>
              <a:rPr lang="en-US" altLang="zh-CN" dirty="0"/>
              <a:t>make </a:t>
            </a:r>
            <a:r>
              <a:rPr lang="en-US" altLang="zh-CN" dirty="0" err="1"/>
              <a:t>qemu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75BF"/>
                </a:solidFill>
              </a:rPr>
              <a:t>qemu</a:t>
            </a:r>
            <a:r>
              <a:rPr lang="zh-CN" altLang="en-US" dirty="0"/>
              <a:t>这个目标依赖于</a:t>
            </a:r>
            <a:r>
              <a:rPr lang="en-US" altLang="zh-CN" dirty="0"/>
              <a:t>K/kernel</a:t>
            </a:r>
            <a:r>
              <a:rPr lang="zh-CN" altLang="en-US" dirty="0"/>
              <a:t>和</a:t>
            </a:r>
            <a:r>
              <a:rPr lang="en-US" altLang="zh-CN" dirty="0" err="1"/>
              <a:t>fs.img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K/kernel</a:t>
            </a:r>
            <a:r>
              <a:rPr lang="zh-CN" altLang="en-US" dirty="0"/>
              <a:t>负责生成内核的可执行文件，运行</a:t>
            </a:r>
            <a:r>
              <a:rPr lang="en-US" altLang="zh-CN" dirty="0"/>
              <a:t>Xv6</a:t>
            </a:r>
            <a:r>
              <a:rPr lang="zh-CN" altLang="en-US" dirty="0"/>
              <a:t>就是运行这个可执行文件；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FF0000"/>
                </a:solidFill>
              </a:rPr>
              <a:t>fs.img</a:t>
            </a:r>
            <a:r>
              <a:rPr lang="zh-CN" altLang="en-US" dirty="0"/>
              <a:t>负责生成文件系统的镜像，用于模拟一块保护所有用户程序的硬盘。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A11E24-A791-E91C-B64A-7FB46B60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915566"/>
            <a:ext cx="3384376" cy="122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34555"/>
      </p:ext>
    </p:extLst>
  </p:cSld>
  <p:clrMapOvr>
    <a:masterClrMapping/>
  </p:clrMapOvr>
  <p:transition spd="slow" advClick="0" advTm="0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07504" y="41151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编译与运行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AAD039-8D7B-D876-928E-3FAEBE6F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15566"/>
            <a:ext cx="1457680" cy="3954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B49E33-2271-731A-FC7B-5EBD667E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092773"/>
            <a:ext cx="5932611" cy="7772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20E6D30-D54D-62E3-9BF5-95870AACF741}"/>
              </a:ext>
            </a:extLst>
          </p:cNvPr>
          <p:cNvSpPr txBox="1"/>
          <p:nvPr/>
        </p:nvSpPr>
        <p:spPr>
          <a:xfrm>
            <a:off x="2627784" y="753319"/>
            <a:ext cx="54321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内核的所有源代码及其编译后生成的二进制文件保存在</a:t>
            </a:r>
            <a:r>
              <a:rPr lang="en-US" altLang="zh-CN" dirty="0"/>
              <a:t>./kernel/</a:t>
            </a:r>
            <a:r>
              <a:rPr lang="zh-CN" altLang="en-US" dirty="0"/>
              <a:t>目录中。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OBJS</a:t>
            </a:r>
            <a:r>
              <a:rPr lang="zh-CN" altLang="en-US" dirty="0"/>
              <a:t>变量是编译出内核可执行文件所需要的的所有</a:t>
            </a:r>
            <a:r>
              <a:rPr lang="en-US" altLang="zh-CN" dirty="0"/>
              <a:t>.o</a:t>
            </a:r>
            <a:r>
              <a:rPr lang="zh-CN" altLang="en-US" dirty="0"/>
              <a:t>文件的文件名的合集，内核可执行文件由</a:t>
            </a:r>
            <a:r>
              <a:rPr lang="en-US" altLang="zh-CN" dirty="0"/>
              <a:t>.o</a:t>
            </a:r>
            <a:r>
              <a:rPr lang="zh-CN" altLang="en-US" dirty="0"/>
              <a:t>文件链接而成。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5BF"/>
                </a:solidFill>
              </a:rPr>
              <a:t>kernel</a:t>
            </a:r>
            <a:r>
              <a:rPr lang="zh-CN" altLang="en-US" dirty="0"/>
              <a:t>目标生成除了依赖</a:t>
            </a:r>
            <a:r>
              <a:rPr lang="en-US" altLang="zh-CN" dirty="0"/>
              <a:t>OBJS</a:t>
            </a:r>
            <a:r>
              <a:rPr lang="zh-CN" altLang="en-US" dirty="0"/>
              <a:t>变量包含的文件之外，还依赖两个目标：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./kernel/</a:t>
            </a:r>
            <a:r>
              <a:rPr lang="en-US" altLang="zh-CN" b="1" dirty="0" err="1">
                <a:solidFill>
                  <a:srgbClr val="FF0000"/>
                </a:solidFill>
              </a:rPr>
              <a:t>kernel.ld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./user/</a:t>
            </a:r>
            <a:r>
              <a:rPr lang="en-US" altLang="zh-CN" b="1" dirty="0" err="1">
                <a:solidFill>
                  <a:srgbClr val="FF0000"/>
                </a:solidFill>
              </a:rPr>
              <a:t>initcode</a:t>
            </a:r>
            <a:endParaRPr lang="en-US" altLang="zh-CN" dirty="0"/>
          </a:p>
        </p:txBody>
      </p:sp>
    </p:spTree>
  </p:cSld>
  <p:clrMapOvr>
    <a:masterClrMapping/>
  </p:clrMapOvr>
  <p:transition spd="slow" advClick="0" advTm="0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07504" y="41151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编译与运行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B37B3B-C9C9-23CA-B189-442FE2EB4C94}"/>
              </a:ext>
            </a:extLst>
          </p:cNvPr>
          <p:cNvSpPr txBox="1"/>
          <p:nvPr/>
        </p:nvSpPr>
        <p:spPr>
          <a:xfrm>
            <a:off x="123167" y="1191585"/>
            <a:ext cx="43048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编译</a:t>
            </a:r>
            <a:r>
              <a:rPr lang="en-US" altLang="zh-CN" dirty="0"/>
              <a:t>./kernel</a:t>
            </a:r>
            <a:r>
              <a:rPr lang="zh-CN" altLang="en-US" dirty="0"/>
              <a:t>目录下的</a:t>
            </a:r>
            <a:r>
              <a:rPr lang="en-US" altLang="zh-CN" dirty="0"/>
              <a:t>.c</a:t>
            </a:r>
            <a:r>
              <a:rPr lang="zh-CN" altLang="en-US" dirty="0"/>
              <a:t>和</a:t>
            </a:r>
            <a:r>
              <a:rPr lang="en-US" altLang="zh-CN" dirty="0"/>
              <a:t>.S</a:t>
            </a:r>
            <a:r>
              <a:rPr lang="zh-CN" altLang="en-US" dirty="0"/>
              <a:t>源代码，编译完得到</a:t>
            </a:r>
            <a:r>
              <a:rPr lang="en-US" altLang="zh-CN" dirty="0"/>
              <a:t>.o</a:t>
            </a:r>
            <a:r>
              <a:rPr lang="zh-CN" altLang="en-US" dirty="0"/>
              <a:t>目标文件；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按照</a:t>
            </a:r>
            <a:r>
              <a:rPr lang="en-US" altLang="zh-CN" dirty="0" err="1"/>
              <a:t>kernel.ld</a:t>
            </a:r>
            <a:r>
              <a:rPr lang="zh-CN" altLang="en-US" dirty="0"/>
              <a:t>脚本内的指令将这一堆</a:t>
            </a:r>
            <a:r>
              <a:rPr lang="en-US" altLang="zh-CN" dirty="0"/>
              <a:t>.o</a:t>
            </a:r>
            <a:r>
              <a:rPr lang="zh-CN" altLang="en-US" dirty="0"/>
              <a:t>文件链接起来，得到最终的内核可执行文件</a:t>
            </a:r>
            <a:r>
              <a:rPr lang="en-US" altLang="zh-CN" dirty="0"/>
              <a:t>kernel</a:t>
            </a:r>
            <a:r>
              <a:rPr lang="zh-CN" altLang="en-US" dirty="0"/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可执行文件入口被指定为</a:t>
            </a:r>
            <a:r>
              <a:rPr lang="en-US" altLang="zh-CN" dirty="0"/>
              <a:t>_entry</a:t>
            </a:r>
            <a:r>
              <a:rPr lang="zh-CN" altLang="en-US" dirty="0"/>
              <a:t>，该符号被定义在</a:t>
            </a:r>
            <a:r>
              <a:rPr lang="en-US" altLang="zh-CN" dirty="0"/>
              <a:t>./kernel/</a:t>
            </a:r>
            <a:r>
              <a:rPr lang="en-US" altLang="zh-CN" dirty="0" err="1"/>
              <a:t>entry.S</a:t>
            </a:r>
            <a:r>
              <a:rPr lang="zh-CN" altLang="en-US" dirty="0"/>
              <a:t>文件中。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0095F2-D3F8-B0E6-1CB4-C5A66209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367469"/>
            <a:ext cx="4080649" cy="23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25612"/>
      </p:ext>
    </p:extLst>
  </p:cSld>
  <p:clrMapOvr>
    <a:masterClrMapping/>
  </p:clrMapOvr>
  <p:transition spd="slow" advClick="0" advTm="0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07504" y="41151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编译与运行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838851-BF3C-8537-6E02-3ED7DF74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915566"/>
            <a:ext cx="3009922" cy="40862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6C3C26-FBE3-3211-E3EB-2778A6A69EC2}"/>
              </a:ext>
            </a:extLst>
          </p:cNvPr>
          <p:cNvSpPr txBox="1"/>
          <p:nvPr/>
        </p:nvSpPr>
        <p:spPr>
          <a:xfrm>
            <a:off x="3707904" y="734675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这里是对</a:t>
            </a:r>
            <a:r>
              <a:rPr lang="en-US" altLang="zh-CN" dirty="0"/>
              <a:t>./user</a:t>
            </a:r>
            <a:r>
              <a:rPr lang="zh-CN" altLang="en-US" dirty="0"/>
              <a:t>目录下文件的编译，该目录下的程序均为用户程序。</a:t>
            </a:r>
            <a:endParaRPr lang="en-US" altLang="zh-CN" dirty="0"/>
          </a:p>
          <a:p>
            <a:endParaRPr lang="en-US" altLang="zh-CN" b="1" dirty="0">
              <a:solidFill>
                <a:srgbClr val="0075B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5B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75BF"/>
                </a:solidFill>
              </a:rPr>
              <a:t>fs.img</a:t>
            </a:r>
            <a:r>
              <a:rPr lang="zh-CN" altLang="en-US" dirty="0"/>
              <a:t>目标生成依赖：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FF0000"/>
                </a:solidFill>
              </a:rPr>
              <a:t>mkfs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en-US" altLang="zh-CN" b="1" dirty="0" err="1">
                <a:solidFill>
                  <a:srgbClr val="FF0000"/>
                </a:solidFill>
              </a:rPr>
              <a:t>mkfs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README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$(UPROGS)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20AFE-366D-0CB2-E04B-6C1D6A89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633" y="3864526"/>
            <a:ext cx="4860543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5079"/>
      </p:ext>
    </p:extLst>
  </p:cSld>
  <p:clrMapOvr>
    <a:masterClrMapping/>
  </p:clrMapOvr>
  <p:transition spd="slow" advClick="0" advTm="0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07504" y="41151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编译与运行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55D458-3947-2B49-A57F-2051405105BC}"/>
              </a:ext>
            </a:extLst>
          </p:cNvPr>
          <p:cNvSpPr txBox="1"/>
          <p:nvPr/>
        </p:nvSpPr>
        <p:spPr>
          <a:xfrm>
            <a:off x="179512" y="799133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UPROGS</a:t>
            </a:r>
            <a:r>
              <a:rPr lang="zh-CN" altLang="en-US" dirty="0"/>
              <a:t>变量中的文件依赖于</a:t>
            </a:r>
            <a:r>
              <a:rPr lang="en-US" altLang="zh-CN" dirty="0"/>
              <a:t>ULIB</a:t>
            </a:r>
            <a:r>
              <a:rPr lang="zh-CN" altLang="en-US" dirty="0"/>
              <a:t>变量生成的目标文件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24E79F-092B-0CFD-99F2-B8AF9D57605C}"/>
              </a:ext>
            </a:extLst>
          </p:cNvPr>
          <p:cNvSpPr txBox="1"/>
          <p:nvPr/>
        </p:nvSpPr>
        <p:spPr>
          <a:xfrm>
            <a:off x="96594" y="2067694"/>
            <a:ext cx="799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ULIB</a:t>
            </a:r>
            <a:r>
              <a:rPr lang="zh-CN" altLang="en-US" dirty="0"/>
              <a:t>为库文件，其中包含的</a:t>
            </a:r>
            <a:r>
              <a:rPr lang="en-US" altLang="zh-CN" dirty="0" err="1"/>
              <a:t>ulib.o</a:t>
            </a:r>
            <a:r>
              <a:rPr lang="zh-CN" altLang="en-US" dirty="0"/>
              <a:t>、</a:t>
            </a:r>
            <a:r>
              <a:rPr lang="en-US" altLang="zh-CN" dirty="0" err="1"/>
              <a:t>usys.o</a:t>
            </a:r>
            <a:r>
              <a:rPr lang="zh-CN" altLang="en-US" dirty="0"/>
              <a:t>、</a:t>
            </a:r>
            <a:r>
              <a:rPr lang="en-US" altLang="zh-CN" dirty="0" err="1"/>
              <a:t>printf.o</a:t>
            </a:r>
            <a:r>
              <a:rPr lang="zh-CN" altLang="en-US" dirty="0"/>
              <a:t>和</a:t>
            </a:r>
            <a:r>
              <a:rPr lang="en-US" altLang="zh-CN" dirty="0" err="1"/>
              <a:t>umalloc.o</a:t>
            </a:r>
            <a:r>
              <a:rPr lang="zh-CN" altLang="en-US" dirty="0"/>
              <a:t>四个目标文件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usys.o</a:t>
            </a:r>
            <a:r>
              <a:rPr lang="zh-CN" altLang="en-US" dirty="0"/>
              <a:t>包含系统调用</a:t>
            </a:r>
            <a:r>
              <a:rPr lang="en-US" altLang="zh-CN" dirty="0"/>
              <a:t>C</a:t>
            </a:r>
            <a:r>
              <a:rPr lang="zh-CN" altLang="en-US" dirty="0"/>
              <a:t>语言接口的定义；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ulib.o</a:t>
            </a:r>
            <a:r>
              <a:rPr lang="zh-CN" altLang="en-US" dirty="0"/>
              <a:t>包含了各种字符串和内存操作的函数；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printf.o</a:t>
            </a:r>
            <a:r>
              <a:rPr lang="zh-CN" altLang="en-US" dirty="0"/>
              <a:t>是对</a:t>
            </a:r>
            <a:r>
              <a:rPr lang="en-US" altLang="zh-CN" dirty="0"/>
              <a:t>C</a:t>
            </a:r>
            <a:r>
              <a:rPr lang="zh-CN" altLang="en-US" dirty="0"/>
              <a:t>标准库中</a:t>
            </a:r>
            <a:r>
              <a:rPr lang="en-US" altLang="zh-CN" dirty="0" err="1"/>
              <a:t>printf</a:t>
            </a:r>
            <a:r>
              <a:rPr lang="zh-CN" altLang="en-US" dirty="0"/>
              <a:t>函数的简单实现；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umalloc.o</a:t>
            </a:r>
            <a:r>
              <a:rPr lang="zh-CN" altLang="en-US" dirty="0"/>
              <a:t>包含了</a:t>
            </a:r>
            <a:r>
              <a:rPr lang="en-US" altLang="zh-CN" dirty="0"/>
              <a:t>malloc</a:t>
            </a:r>
            <a:r>
              <a:rPr lang="zh-CN" altLang="en-US" dirty="0"/>
              <a:t>和</a:t>
            </a:r>
            <a:r>
              <a:rPr lang="en-US" altLang="zh-CN" dirty="0"/>
              <a:t>free</a:t>
            </a:r>
            <a:r>
              <a:rPr lang="zh-CN" altLang="en-US" dirty="0"/>
              <a:t>两个动态内存操作函数的实现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E3D5D0-A9BC-AFAE-DDD3-0CABD9A9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298171"/>
            <a:ext cx="7035106" cy="51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09914"/>
      </p:ext>
    </p:extLst>
  </p:cSld>
  <p:clrMapOvr>
    <a:masterClrMapping/>
  </p:clrMapOvr>
  <p:transition spd="slow" advClick="0" advTm="0">
    <p:wheel spokes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Office 主题​​">
  <a:themeElements>
    <a:clrScheme name="自定义 1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989B1"/>
      </a:accent1>
      <a:accent2>
        <a:srgbClr val="7F7F7F"/>
      </a:accent2>
      <a:accent3>
        <a:srgbClr val="0989B1"/>
      </a:accent3>
      <a:accent4>
        <a:srgbClr val="7F7F7F"/>
      </a:accent4>
      <a:accent5>
        <a:srgbClr val="0989B1"/>
      </a:accent5>
      <a:accent6>
        <a:srgbClr val="7F7F7F"/>
      </a:accent6>
      <a:hlink>
        <a:srgbClr val="6B9F25"/>
      </a:hlink>
      <a:folHlink>
        <a:srgbClr val="BA690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2868</Words>
  <Application>Microsoft Office PowerPoint</Application>
  <PresentationFormat>全屏显示(16:9)</PresentationFormat>
  <Paragraphs>216</Paragraphs>
  <Slides>34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-apple-system</vt:lpstr>
      <vt:lpstr>微软雅黑</vt:lpstr>
      <vt:lpstr>Agency FB</vt:lpstr>
      <vt:lpstr>Arial</vt:lpstr>
      <vt:lpstr>Calibri</vt:lpstr>
      <vt:lpstr>Consolas</vt:lpstr>
      <vt:lpstr>Source Sans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030</dc:title>
  <dc:creator>USER</dc:creator>
  <cp:lastModifiedBy>迪峰 马</cp:lastModifiedBy>
  <cp:revision>454</cp:revision>
  <dcterms:created xsi:type="dcterms:W3CDTF">2014-11-09T01:07:00Z</dcterms:created>
  <dcterms:modified xsi:type="dcterms:W3CDTF">2023-10-10T12:20:25Z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